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3.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4.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1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16.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24.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25.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26.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27.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 id="2147483672" r:id="rId3"/>
    <p:sldMasterId id="2147483677" r:id="rId4"/>
    <p:sldMasterId id="2147483680" r:id="rId5"/>
    <p:sldMasterId id="2147483695" r:id="rId6"/>
    <p:sldMasterId id="2147483709" r:id="rId7"/>
  </p:sldMasterIdLst>
  <p:notesMasterIdLst>
    <p:notesMasterId r:id="rId47"/>
  </p:notesMasterIdLst>
  <p:handoutMasterIdLst>
    <p:handoutMasterId r:id="rId48"/>
  </p:handoutMasterIdLst>
  <p:sldIdLst>
    <p:sldId id="4910" r:id="rId8"/>
    <p:sldId id="4886" r:id="rId9"/>
    <p:sldId id="4220" r:id="rId10"/>
    <p:sldId id="4885" r:id="rId11"/>
    <p:sldId id="4222" r:id="rId12"/>
    <p:sldId id="4223" r:id="rId13"/>
    <p:sldId id="4224" r:id="rId14"/>
    <p:sldId id="4225" r:id="rId15"/>
    <p:sldId id="4226" r:id="rId16"/>
    <p:sldId id="4227" r:id="rId17"/>
    <p:sldId id="4229" r:id="rId18"/>
    <p:sldId id="4772" r:id="rId19"/>
    <p:sldId id="4773" r:id="rId20"/>
    <p:sldId id="4774" r:id="rId21"/>
    <p:sldId id="4775" r:id="rId22"/>
    <p:sldId id="4781" r:id="rId23"/>
    <p:sldId id="4776" r:id="rId24"/>
    <p:sldId id="4777" r:id="rId25"/>
    <p:sldId id="4909" r:id="rId26"/>
    <p:sldId id="4932" r:id="rId27"/>
    <p:sldId id="4933" r:id="rId28"/>
    <p:sldId id="4934" r:id="rId29"/>
    <p:sldId id="4935" r:id="rId30"/>
    <p:sldId id="4936" r:id="rId31"/>
    <p:sldId id="3798" r:id="rId32"/>
    <p:sldId id="4228" r:id="rId33"/>
    <p:sldId id="3799" r:id="rId34"/>
    <p:sldId id="3801" r:id="rId35"/>
    <p:sldId id="3802" r:id="rId36"/>
    <p:sldId id="3800" r:id="rId37"/>
    <p:sldId id="4927" r:id="rId38"/>
    <p:sldId id="4928" r:id="rId39"/>
    <p:sldId id="4929" r:id="rId40"/>
    <p:sldId id="4930" r:id="rId41"/>
    <p:sldId id="4931" r:id="rId42"/>
    <p:sldId id="4913" r:id="rId43"/>
    <p:sldId id="4937" r:id="rId44"/>
    <p:sldId id="4938" r:id="rId45"/>
    <p:sldId id="4750" r:id="rId46"/>
  </p:sldIdLst>
  <p:sldSz cx="12192000" cy="6858000"/>
  <p:notesSz cx="6797675" cy="9928225"/>
  <p:embeddedFontLst>
    <p:embeddedFont>
      <p:font typeface="义启小楷书" panose="02010600030101010101" charset="-128"/>
      <p:regular r:id="rId49"/>
    </p:embeddedFont>
    <p:embeddedFont>
      <p:font typeface="Algerian" panose="04020705040A02060702" pitchFamily="82" charset="0"/>
      <p:regular r:id="rId50"/>
    </p:embeddedFont>
    <p:embeddedFont>
      <p:font typeface="Calibri" panose="020F0502020204030204" pitchFamily="34" charset="0"/>
      <p:regular r:id="rId51"/>
      <p:bold r:id="rId52"/>
      <p:italic r:id="rId53"/>
      <p:boldItalic r:id="rId54"/>
    </p:embeddedFont>
    <p:embeddedFont>
      <p:font typeface="Consolas" panose="020B0609020204030204" pitchFamily="49" charset="0"/>
      <p:regular r:id="rId55"/>
      <p:bold r:id="rId56"/>
      <p:italic r:id="rId57"/>
      <p:boldItalic r:id="rId58"/>
    </p:embeddedFont>
    <p:embeddedFont>
      <p:font typeface="Segoe UI" panose="020B0502040204020203" pitchFamily="34" charset="0"/>
      <p:regular r:id="rId59"/>
      <p:bold r:id="rId60"/>
      <p:italic r:id="rId61"/>
      <p:boldItalic r:id="rId62"/>
    </p:embeddedFont>
    <p:embeddedFont>
      <p:font typeface="Tahoma" panose="020B0604030504040204" pitchFamily="34" charset="0"/>
      <p:regular r:id="rId63"/>
      <p:bold r:id="rId64"/>
    </p:embeddedFont>
    <p:embeddedFont>
      <p:font typeface="等线" panose="02010600030101010101" pitchFamily="2" charset="-122"/>
      <p:regular r:id="rId65"/>
      <p:bold r:id="rId66"/>
    </p:embeddedFont>
    <p:embeddedFont>
      <p:font typeface="黑体" panose="02010609060101010101" pitchFamily="49" charset="-122"/>
      <p:regular r:id="rId67"/>
    </p:embeddedFont>
    <p:embeddedFont>
      <p:font typeface="华文行楷" panose="02010800040101010101" pitchFamily="2" charset="-122"/>
      <p:regular r:id="rId68"/>
    </p:embeddedFont>
    <p:embeddedFont>
      <p:font typeface="华文楷体" panose="02010600040101010101" pitchFamily="2" charset="-122"/>
      <p:regular r:id="rId69"/>
    </p:embeddedFont>
    <p:embeddedFont>
      <p:font typeface="华文新魏" panose="02010800040101010101" pitchFamily="2" charset="-122"/>
      <p:regular r:id="rId70"/>
    </p:embeddedFont>
    <p:embeddedFont>
      <p:font typeface="微软雅黑" panose="020B0503020204020204" pitchFamily="34" charset="-122"/>
      <p:regular r:id="rId71"/>
      <p:bold r:id="rId72"/>
    </p:embeddedFont>
    <p:embeddedFont>
      <p:font typeface="微软雅黑" panose="020B0503020204020204" pitchFamily="34" charset="-122"/>
      <p:regular r:id="rId71"/>
      <p:bold r:id="rId72"/>
    </p:embeddedFont>
  </p:embeddedFontLst>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3863" userDrawn="1">
          <p15:clr>
            <a:srgbClr val="A4A3A4"/>
          </p15:clr>
        </p15:guide>
        <p15:guide id="3" pos="2910" userDrawn="1">
          <p15:clr>
            <a:srgbClr val="A4A3A4"/>
          </p15:clr>
        </p15:guide>
        <p15:guide id="4" pos="1912" userDrawn="1">
          <p15:clr>
            <a:srgbClr val="A4A3A4"/>
          </p15:clr>
        </p15:guide>
        <p15:guide id="5" orient="horz" pos="3634" userDrawn="1">
          <p15:clr>
            <a:srgbClr val="A4A3A4"/>
          </p15:clr>
        </p15:guide>
        <p15:guide id="6" orient="horz" pos="391" userDrawn="1">
          <p15:clr>
            <a:srgbClr val="A4A3A4"/>
          </p15:clr>
        </p15:guide>
        <p15:guide id="7" orient="horz" pos="2478" userDrawn="1">
          <p15:clr>
            <a:srgbClr val="A4A3A4"/>
          </p15:clr>
        </p15:guide>
        <p15:guide id="8" orient="horz" pos="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FF99FF"/>
    <a:srgbClr val="0000FF"/>
    <a:srgbClr val="66FF33"/>
    <a:srgbClr val="0099FF"/>
    <a:srgbClr val="92D050"/>
    <a:srgbClr val="C5E0B4"/>
    <a:srgbClr val="FFD966"/>
    <a:srgbClr val="FF6600"/>
    <a:srgbClr val="E5FF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9" autoAdjust="0"/>
    <p:restoredTop sz="71561" autoAdjust="0"/>
  </p:normalViewPr>
  <p:slideViewPr>
    <p:cSldViewPr snapToGrid="0">
      <p:cViewPr varScale="1">
        <p:scale>
          <a:sx n="79" d="100"/>
          <a:sy n="79" d="100"/>
        </p:scale>
        <p:origin x="54" y="90"/>
      </p:cViewPr>
      <p:guideLst>
        <p:guide orient="horz" pos="2296"/>
        <p:guide pos="3863"/>
        <p:guide pos="2910"/>
        <p:guide pos="1912"/>
        <p:guide orient="horz" pos="3634"/>
        <p:guide orient="horz" pos="391"/>
        <p:guide orient="horz" pos="2478"/>
        <p:guide orient="horz" pos="5"/>
      </p:guideLst>
    </p:cSldViewPr>
  </p:slideViewPr>
  <p:notesTextViewPr>
    <p:cViewPr>
      <p:scale>
        <a:sx n="120" d="100"/>
        <a:sy n="120" d="100"/>
      </p:scale>
      <p:origin x="0" y="0"/>
    </p:cViewPr>
  </p:notesTextViewPr>
  <p:sorterViewPr>
    <p:cViewPr varScale="1">
      <p:scale>
        <a:sx n="100" d="100"/>
        <a:sy n="100" d="100"/>
      </p:scale>
      <p:origin x="0" y="-1179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t>2021/4/8 Thursday</a:t>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t>2021/4/8 Thursday</a:t>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a:t>
            </a:fld>
            <a:endParaRPr lang="zh-CN" altLang="en-US"/>
          </a:p>
        </p:txBody>
      </p:sp>
    </p:spTree>
    <p:extLst>
      <p:ext uri="{BB962C8B-B14F-4D97-AF65-F5344CB8AC3E}">
        <p14:creationId xmlns:p14="http://schemas.microsoft.com/office/powerpoint/2010/main" val="2703568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latin typeface="Calibri" panose="020F0502020204030204" pitchFamily="34" charset="0"/>
                <a:ea typeface="微软雅黑" panose="020B0503020204020204" pitchFamily="34" charset="-122"/>
                <a:cs typeface="+mn-cs"/>
              </a:rPr>
              <a:t>大端：高位作为数据地址；从数据地址开始由高位数据向低位数据存放。</a:t>
            </a:r>
            <a:endParaRPr lang="en-US" altLang="zh-CN" sz="2086" kern="1200" dirty="0">
              <a:solidFill>
                <a:schemeClr val="tx1"/>
              </a:solidFill>
              <a:latin typeface="Calibri" panose="020F0502020204030204" pitchFamily="34" charset="0"/>
              <a:ea typeface="微软雅黑" panose="020B0503020204020204" pitchFamily="34" charset="-122"/>
              <a:cs typeface="+mn-cs"/>
            </a:endParaRPr>
          </a:p>
          <a:p>
            <a:r>
              <a:rPr lang="zh-CN" altLang="en-US" sz="2086" kern="1200" dirty="0">
                <a:solidFill>
                  <a:schemeClr val="tx1"/>
                </a:solidFill>
                <a:latin typeface="Calibri" panose="020F0502020204030204" pitchFamily="34" charset="0"/>
                <a:ea typeface="微软雅黑" panose="020B0503020204020204" pitchFamily="34" charset="-122"/>
                <a:cs typeface="+mn-cs"/>
              </a:rPr>
              <a:t>小端：低位作为数据地址；从数据地址开始由低位数据向高位数据存放</a:t>
            </a:r>
            <a:endParaRPr lang="en-US" altLang="zh-CN" sz="2086" kern="1200" dirty="0">
              <a:solidFill>
                <a:schemeClr val="tx1"/>
              </a:solidFill>
              <a:latin typeface="Calibri" panose="020F0502020204030204" pitchFamily="34" charset="0"/>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ARM CPU</a:t>
            </a:r>
            <a:r>
              <a:rPr lang="zh-CN" altLang="en-US" dirty="0"/>
              <a:t>内部的</a:t>
            </a:r>
            <a:r>
              <a:rPr lang="en-US" altLang="zh-CN" dirty="0"/>
              <a:t>CPSR</a:t>
            </a:r>
            <a:r>
              <a:rPr lang="zh-CN" altLang="en-US" dirty="0"/>
              <a:t>寄存器中的</a:t>
            </a:r>
            <a:r>
              <a:rPr lang="en-US" altLang="zh-CN" dirty="0"/>
              <a:t>E</a:t>
            </a:r>
            <a:r>
              <a:rPr lang="zh-CN" altLang="en-US" dirty="0"/>
              <a:t>控制位可以设置访存指令执行时，按大端（</a:t>
            </a:r>
            <a:r>
              <a:rPr lang="en-US" altLang="zh-CN" dirty="0"/>
              <a:t>E=1</a:t>
            </a:r>
            <a:r>
              <a:rPr lang="zh-CN" altLang="en-US" dirty="0"/>
              <a:t>）还是小端（</a:t>
            </a:r>
            <a:r>
              <a:rPr lang="en-US" altLang="zh-CN" dirty="0"/>
              <a:t>E=0</a:t>
            </a:r>
            <a:r>
              <a:rPr lang="zh-CN" altLang="en-US" dirty="0"/>
              <a:t>）方式进行存储。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endian</a:t>
            </a:r>
            <a:r>
              <a:rPr lang="zh-CN" altLang="en-US" dirty="0"/>
              <a:t>这个词来源于</a:t>
            </a:r>
            <a:r>
              <a:rPr lang="en-US" altLang="zh-CN" dirty="0"/>
              <a:t>Jonathan Swift</a:t>
            </a:r>
            <a:r>
              <a:rPr lang="zh-CN" altLang="en-US" dirty="0"/>
              <a:t>在</a:t>
            </a:r>
            <a:r>
              <a:rPr lang="en-US" altLang="zh-CN" dirty="0"/>
              <a:t>1726</a:t>
            </a:r>
            <a:r>
              <a:rPr lang="zh-CN" altLang="en-US" dirty="0"/>
              <a:t>年写的讽刺小说 </a:t>
            </a:r>
            <a:r>
              <a:rPr lang="en-US" altLang="zh-CN" dirty="0"/>
              <a:t>"Gulliver's Travels"</a:t>
            </a:r>
            <a:r>
              <a:rPr lang="zh-CN" altLang="en-US" dirty="0"/>
              <a:t>（</a:t>
            </a:r>
            <a:r>
              <a:rPr lang="en-US" altLang="zh-CN" dirty="0"/>
              <a:t>《</a:t>
            </a:r>
            <a:r>
              <a:rPr lang="zh-CN" altLang="en-US" dirty="0"/>
              <a:t>格利佛游记</a:t>
            </a:r>
            <a:r>
              <a:rPr lang="en-US" altLang="zh-CN" dirty="0"/>
              <a:t>》</a:t>
            </a:r>
            <a:r>
              <a:rPr lang="zh-CN" altLang="en-US" dirty="0"/>
              <a:t>）。该小说在描述</a:t>
            </a:r>
            <a:r>
              <a:rPr lang="en-US" altLang="zh-CN" dirty="0"/>
              <a:t>Gulliver</a:t>
            </a:r>
            <a:r>
              <a:rPr lang="zh-CN" altLang="en-US" dirty="0"/>
              <a:t>畅游小人国时碰到了如下的一个场景。在小人国里的小人因为非常小（身高</a:t>
            </a:r>
            <a:r>
              <a:rPr lang="en-US" altLang="zh-CN" dirty="0"/>
              <a:t>6</a:t>
            </a:r>
            <a:r>
              <a:rPr lang="zh-CN" altLang="en-US" dirty="0"/>
              <a:t>英寸）所以总是碰到一些意想不到的问题。有一次因为对水煮蛋该从大的一端（</a:t>
            </a:r>
            <a:r>
              <a:rPr lang="en-US" altLang="zh-CN" dirty="0"/>
              <a:t>Big-End</a:t>
            </a:r>
            <a:r>
              <a:rPr lang="zh-CN" altLang="en-US" dirty="0"/>
              <a:t>）剥开还是小的一端（</a:t>
            </a:r>
            <a:r>
              <a:rPr lang="en-US" altLang="zh-CN" dirty="0"/>
              <a:t>Little-End</a:t>
            </a:r>
            <a:r>
              <a:rPr lang="zh-CN" altLang="en-US" dirty="0"/>
              <a:t>）剥开的争论而引发了一场战争，并形成了两支截然对立的队伍：支持从大的一端剥开的人</a:t>
            </a:r>
            <a:r>
              <a:rPr lang="en-US" altLang="zh-CN" dirty="0"/>
              <a:t>Swift</a:t>
            </a:r>
            <a:r>
              <a:rPr lang="zh-CN" altLang="en-US" dirty="0"/>
              <a:t>就称作</a:t>
            </a:r>
            <a:r>
              <a:rPr lang="en-US" altLang="zh-CN" dirty="0"/>
              <a:t>Big-</a:t>
            </a:r>
            <a:r>
              <a:rPr lang="en-US" altLang="zh-CN" dirty="0" err="1"/>
              <a:t>Endians</a:t>
            </a:r>
            <a:r>
              <a:rPr lang="zh-CN" altLang="en-US" dirty="0"/>
              <a:t>，而支持从小的一端剥开的人就称作</a:t>
            </a:r>
            <a:r>
              <a:rPr lang="en-US" altLang="zh-CN" dirty="0"/>
              <a:t>Little-</a:t>
            </a:r>
            <a:r>
              <a:rPr lang="en-US" altLang="zh-CN" dirty="0" err="1"/>
              <a:t>Endians</a:t>
            </a:r>
            <a:r>
              <a:rPr lang="en-US" altLang="zh-CN" dirty="0"/>
              <a:t>......</a:t>
            </a:r>
            <a:r>
              <a:rPr lang="zh-CN" altLang="en-US" dirty="0"/>
              <a:t>（后缀</a:t>
            </a:r>
            <a:r>
              <a:rPr lang="en-US" altLang="zh-CN" dirty="0" err="1"/>
              <a:t>ian</a:t>
            </a:r>
            <a:r>
              <a:rPr lang="zh-CN" altLang="en-US" dirty="0"/>
              <a:t>表明的就是支持某种观点的人）。</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　　</a:t>
            </a:r>
            <a:r>
              <a:rPr lang="en-US" altLang="zh-CN" dirty="0"/>
              <a:t>1980</a:t>
            </a:r>
            <a:r>
              <a:rPr lang="zh-CN" altLang="en-US" dirty="0"/>
              <a:t>年，</a:t>
            </a:r>
            <a:r>
              <a:rPr lang="en-US" altLang="zh-CN" dirty="0"/>
              <a:t>Danny Cohen</a:t>
            </a:r>
            <a:r>
              <a:rPr lang="zh-CN" altLang="en-US" dirty="0"/>
              <a:t>在其著名的论文</a:t>
            </a:r>
            <a:r>
              <a:rPr lang="en-US" altLang="zh-CN" dirty="0"/>
              <a:t>"On Holy Wars and a Plea for Peace"</a:t>
            </a:r>
            <a:r>
              <a:rPr lang="zh-CN" altLang="en-US" dirty="0"/>
              <a:t>中为了平息一场关于在消息中字节该以什么样的顺序进行传送的争论而引用了该词。该文中，</a:t>
            </a:r>
            <a:r>
              <a:rPr lang="en-US" altLang="zh-CN" dirty="0"/>
              <a:t>Cohen</a:t>
            </a:r>
            <a:r>
              <a:rPr lang="zh-CN" altLang="en-US" dirty="0"/>
              <a:t>非常形象贴切地把支持从一个消息序列的最高位开始传送的那伙人叫做</a:t>
            </a:r>
            <a:r>
              <a:rPr lang="en-US" altLang="zh-CN" dirty="0"/>
              <a:t>Big-</a:t>
            </a:r>
            <a:r>
              <a:rPr lang="en-US" altLang="zh-CN" dirty="0" err="1"/>
              <a:t>Endians</a:t>
            </a:r>
            <a:r>
              <a:rPr lang="zh-CN" altLang="en-US" dirty="0"/>
              <a:t>，支持从最低位开始传送的相对应地叫做</a:t>
            </a:r>
            <a:r>
              <a:rPr lang="en-US" altLang="zh-CN" dirty="0"/>
              <a:t>Little-</a:t>
            </a:r>
            <a:r>
              <a:rPr lang="en-US" altLang="zh-CN" dirty="0" err="1"/>
              <a:t>Endians</a:t>
            </a:r>
            <a:r>
              <a:rPr lang="zh-CN" altLang="en-US" dirty="0"/>
              <a:t>。此后</a:t>
            </a:r>
            <a:r>
              <a:rPr lang="en-US" altLang="zh-CN" dirty="0"/>
              <a:t>Endian</a:t>
            </a:r>
            <a:r>
              <a:rPr lang="zh-CN" altLang="en-US" dirty="0"/>
              <a:t>这个词便随着这篇论文而被广为采用。</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sz="1200" kern="1200" dirty="0">
              <a:solidFill>
                <a:schemeClr val="tx1"/>
              </a:solidFill>
              <a:latin typeface="Calibri" panose="020F0502020204030204" pitchFamily="34" charset="0"/>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D5CE584D-DA30-42E6-B6AB-C9D2BEA4D810}" type="slidenum">
              <a:rPr lang="zh-CN" altLang="en-US" smtClean="0"/>
              <a:t>17</a:t>
            </a:fld>
            <a:endParaRPr lang="zh-CN" altLang="en-US"/>
          </a:p>
        </p:txBody>
      </p:sp>
    </p:spTree>
    <p:extLst>
      <p:ext uri="{BB962C8B-B14F-4D97-AF65-F5344CB8AC3E}">
        <p14:creationId xmlns:p14="http://schemas.microsoft.com/office/powerpoint/2010/main" val="205403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STR r0</a:t>
            </a:r>
            <a:r>
              <a:rPr lang="zh-CN" altLang="en-US" dirty="0"/>
              <a:t>，</a:t>
            </a:r>
            <a:r>
              <a:rPr lang="en-US" altLang="zh-CN" dirty="0"/>
              <a:t>r[1] </a:t>
            </a:r>
            <a:r>
              <a:rPr lang="zh-CN" altLang="en-US" dirty="0"/>
              <a:t>执行后内存数据存储如下：</a:t>
            </a:r>
            <a:endParaRPr lang="en-US" altLang="zh-CN" dirty="0"/>
          </a:p>
          <a:p>
            <a:r>
              <a:rPr lang="zh-CN" altLang="en-US" dirty="0"/>
              <a:t>小端：</a:t>
            </a:r>
            <a:r>
              <a:rPr lang="en-US" altLang="zh-CN" dirty="0"/>
              <a:t>        0x100</a:t>
            </a:r>
            <a:r>
              <a:rPr lang="zh-CN" altLang="en-US" dirty="0"/>
              <a:t>：</a:t>
            </a:r>
            <a:r>
              <a:rPr lang="en-US" altLang="zh-CN" dirty="0"/>
              <a:t>44       0x101:33      0x102:22</a:t>
            </a:r>
            <a:r>
              <a:rPr lang="zh-CN" altLang="en-US" dirty="0"/>
              <a:t>    </a:t>
            </a:r>
            <a:r>
              <a:rPr lang="en-US" altLang="zh-CN" dirty="0"/>
              <a:t>0x103:11</a:t>
            </a:r>
            <a:r>
              <a:rPr lang="zh-CN" altLang="en-US" dirty="0"/>
              <a:t> </a:t>
            </a:r>
            <a:endParaRPr lang="en-US" altLang="zh-CN" dirty="0"/>
          </a:p>
          <a:p>
            <a:r>
              <a:rPr lang="zh-CN" altLang="en-US" dirty="0"/>
              <a:t>大端：</a:t>
            </a:r>
            <a:r>
              <a:rPr lang="en-US" altLang="zh-CN" dirty="0"/>
              <a:t>        0x100</a:t>
            </a:r>
            <a:r>
              <a:rPr lang="zh-CN" altLang="en-US" dirty="0"/>
              <a:t>：</a:t>
            </a:r>
            <a:r>
              <a:rPr lang="en-US" altLang="zh-CN" dirty="0"/>
              <a:t>11       0x101:22      0x102:33</a:t>
            </a:r>
            <a:r>
              <a:rPr lang="zh-CN" altLang="en-US" dirty="0"/>
              <a:t>    </a:t>
            </a:r>
            <a:r>
              <a:rPr lang="en-US" altLang="zh-CN" dirty="0"/>
              <a:t>0x103:44</a:t>
            </a:r>
            <a:r>
              <a:rPr lang="zh-CN" altLang="en-US" dirty="0"/>
              <a:t> </a:t>
            </a:r>
            <a:endParaRPr lang="en-US" altLang="zh-CN"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18</a:t>
            </a:fld>
            <a:endParaRPr lang="zh-CN" altLang="en-US"/>
          </a:p>
        </p:txBody>
      </p:sp>
    </p:spTree>
    <p:extLst>
      <p:ext uri="{BB962C8B-B14F-4D97-AF65-F5344CB8AC3E}">
        <p14:creationId xmlns:p14="http://schemas.microsoft.com/office/powerpoint/2010/main" val="2763798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地址</a:t>
            </a:r>
            <a:r>
              <a:rPr lang="en-US" altLang="zh-CN" dirty="0"/>
              <a:t>	</a:t>
            </a:r>
            <a:r>
              <a:rPr lang="zh-CN" altLang="en-US" dirty="0"/>
              <a:t>大端                  小端</a:t>
            </a:r>
            <a:endParaRPr lang="en-US" altLang="zh-CN" dirty="0"/>
          </a:p>
          <a:p>
            <a:r>
              <a:rPr lang="en-US" altLang="zh-CN" dirty="0"/>
              <a:t>     3000          00                     DA</a:t>
            </a:r>
          </a:p>
          <a:p>
            <a:r>
              <a:rPr lang="en-US" altLang="zh-CN" dirty="0"/>
              <a:t>     3001 	DA                    00</a:t>
            </a:r>
          </a:p>
          <a:p>
            <a:r>
              <a:rPr lang="en-US" altLang="zh-CN" dirty="0"/>
              <a:t>     3002         </a:t>
            </a:r>
            <a:r>
              <a:rPr lang="zh-CN" altLang="en-US" dirty="0"/>
              <a:t>未知</a:t>
            </a:r>
            <a:r>
              <a:rPr lang="en-US" altLang="zh-CN" dirty="0"/>
              <a:t>	</a:t>
            </a:r>
            <a:r>
              <a:rPr lang="zh-CN" altLang="en-US" dirty="0"/>
              <a:t>未知</a:t>
            </a:r>
            <a:endParaRPr lang="en-US" altLang="zh-CN" dirty="0"/>
          </a:p>
          <a:p>
            <a:r>
              <a:rPr lang="en-US" altLang="zh-CN" dirty="0"/>
              <a:t>     3003 	</a:t>
            </a:r>
            <a:r>
              <a:rPr lang="zh-CN" altLang="en-US" dirty="0"/>
              <a:t>未知</a:t>
            </a:r>
            <a:r>
              <a:rPr lang="en-US" altLang="zh-CN" dirty="0"/>
              <a:t>	</a:t>
            </a:r>
            <a:r>
              <a:rPr lang="zh-CN" altLang="en-US" dirty="0"/>
              <a:t>未知</a:t>
            </a:r>
            <a:endParaRPr lang="en-US" altLang="zh-CN" dirty="0"/>
          </a:p>
          <a:p>
            <a:r>
              <a:rPr lang="en-US" altLang="zh-CN" dirty="0"/>
              <a:t>     3004 	00                     DA</a:t>
            </a:r>
          </a:p>
          <a:p>
            <a:r>
              <a:rPr lang="en-US" altLang="zh-CN" dirty="0"/>
              <a:t>     3005 	00                     00</a:t>
            </a:r>
          </a:p>
          <a:p>
            <a:r>
              <a:rPr lang="en-US" altLang="zh-CN" dirty="0"/>
              <a:t>     3006	00                     00</a:t>
            </a:r>
          </a:p>
          <a:p>
            <a:r>
              <a:rPr lang="en-US" altLang="zh-CN" dirty="0"/>
              <a:t>     3007         DA                    00</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19</a:t>
            </a:fld>
            <a:endParaRPr lang="zh-CN" altLang="en-US"/>
          </a:p>
        </p:txBody>
      </p:sp>
    </p:spTree>
    <p:extLst>
      <p:ext uri="{BB962C8B-B14F-4D97-AF65-F5344CB8AC3E}">
        <p14:creationId xmlns:p14="http://schemas.microsoft.com/office/powerpoint/2010/main" val="3737658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j</a:t>
            </a:r>
            <a:r>
              <a:rPr lang="zh-CN" altLang="zh-CN" dirty="0"/>
              <a:t>占据</a:t>
            </a:r>
            <a:r>
              <a:rPr lang="en-US" altLang="zh-CN" dirty="0"/>
              <a:t>2</a:t>
            </a:r>
            <a:r>
              <a:rPr lang="zh-CN" altLang="zh-CN" dirty="0"/>
              <a:t>个字节，因此地址是</a:t>
            </a:r>
            <a:r>
              <a:rPr lang="en-US" altLang="zh-CN" dirty="0"/>
              <a:t>2</a:t>
            </a:r>
            <a:r>
              <a:rPr lang="zh-CN" altLang="zh-CN" dirty="0"/>
              <a:t>的倍数，二进制地址的最低位永远是</a:t>
            </a:r>
            <a:r>
              <a:rPr lang="en-US" altLang="zh-CN" dirty="0"/>
              <a:t>0</a:t>
            </a:r>
            <a:r>
              <a:rPr lang="zh-CN" altLang="zh-CN" dirty="0"/>
              <a:t>，地址肯定是偶数，十进制表示</a:t>
            </a:r>
            <a:r>
              <a:rPr lang="en-US" altLang="zh-CN" dirty="0"/>
              <a:t>0</a:t>
            </a:r>
            <a:r>
              <a:rPr lang="zh-CN" altLang="zh-CN" dirty="0"/>
              <a:t>、</a:t>
            </a:r>
            <a:r>
              <a:rPr lang="en-US" altLang="zh-CN" dirty="0"/>
              <a:t>2</a:t>
            </a:r>
            <a:r>
              <a:rPr lang="zh-CN" altLang="zh-CN" dirty="0"/>
              <a:t>、</a:t>
            </a:r>
            <a:r>
              <a:rPr lang="en-US" altLang="zh-CN" dirty="0"/>
              <a:t>4</a:t>
            </a:r>
            <a:r>
              <a:rPr lang="zh-CN" altLang="zh-CN" dirty="0"/>
              <a:t>、</a:t>
            </a:r>
            <a:r>
              <a:rPr lang="en-US" altLang="zh-CN" dirty="0"/>
              <a:t>6</a:t>
            </a:r>
            <a:r>
              <a:rPr lang="zh-CN" altLang="zh-CN" dirty="0"/>
              <a:t>、</a:t>
            </a:r>
            <a:r>
              <a:rPr lang="en-US" altLang="zh-CN" dirty="0"/>
              <a:t>8</a:t>
            </a:r>
            <a:r>
              <a:rPr lang="zh-CN" altLang="zh-CN" dirty="0"/>
              <a:t>、</a:t>
            </a:r>
            <a:r>
              <a:rPr lang="en-US" altLang="zh-CN" dirty="0"/>
              <a:t>10</a:t>
            </a:r>
            <a:r>
              <a:rPr lang="zh-CN" altLang="zh-CN" dirty="0"/>
              <a:t>、</a:t>
            </a:r>
            <a:r>
              <a:rPr lang="en-US" altLang="zh-CN" dirty="0"/>
              <a:t>12</a:t>
            </a:r>
            <a:r>
              <a:rPr lang="zh-CN" altLang="zh-CN" dirty="0"/>
              <a:t>、</a:t>
            </a:r>
            <a:r>
              <a:rPr lang="en-US" altLang="zh-CN" dirty="0"/>
              <a:t>14</a:t>
            </a:r>
            <a:r>
              <a:rPr lang="zh-CN" altLang="zh-CN" dirty="0"/>
              <a:t>，</a:t>
            </a:r>
            <a:r>
              <a:rPr lang="en-US" altLang="zh-CN" dirty="0"/>
              <a:t>mod8</a:t>
            </a:r>
            <a:r>
              <a:rPr lang="zh-CN" altLang="zh-CN" dirty="0"/>
              <a:t>可能是</a:t>
            </a:r>
            <a:r>
              <a:rPr lang="en-US" altLang="zh-CN" dirty="0"/>
              <a:t>A</a:t>
            </a:r>
            <a:r>
              <a:rPr lang="zh-CN" altLang="zh-CN" dirty="0"/>
              <a:t>和</a:t>
            </a:r>
            <a:r>
              <a:rPr lang="en-US" altLang="zh-CN" dirty="0"/>
              <a:t>C</a:t>
            </a:r>
            <a:r>
              <a:rPr lang="zh-CN"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所有可能是</a:t>
            </a:r>
            <a:r>
              <a:rPr lang="en-US" altLang="zh-CN"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a:t>
            </a:r>
            <a:endParaRPr lang="zh-CN" altLang="en-US"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20</a:t>
            </a:fld>
            <a:endParaRPr lang="zh-CN" altLang="en-US"/>
          </a:p>
        </p:txBody>
      </p:sp>
    </p:spTree>
    <p:extLst>
      <p:ext uri="{BB962C8B-B14F-4D97-AF65-F5344CB8AC3E}">
        <p14:creationId xmlns:p14="http://schemas.microsoft.com/office/powerpoint/2010/main" val="1257255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j</a:t>
            </a:r>
            <a:r>
              <a:rPr lang="zh-CN" altLang="zh-CN" dirty="0"/>
              <a:t>占据</a:t>
            </a:r>
            <a:r>
              <a:rPr lang="en-US" altLang="zh-CN" dirty="0"/>
              <a:t>1</a:t>
            </a:r>
            <a:r>
              <a:rPr lang="zh-CN" altLang="zh-CN" dirty="0"/>
              <a:t>个字节，因此地址连续的，低四位从</a:t>
            </a:r>
            <a:r>
              <a:rPr lang="en-US" altLang="zh-CN" dirty="0"/>
              <a:t>0-F</a:t>
            </a:r>
            <a:r>
              <a:rPr lang="zh-CN" altLang="zh-CN" dirty="0"/>
              <a:t>，十进制表示</a:t>
            </a:r>
            <a:r>
              <a:rPr lang="en-US" altLang="zh-CN" dirty="0"/>
              <a:t>0-15</a:t>
            </a:r>
            <a:r>
              <a:rPr lang="zh-CN" altLang="zh-CN" dirty="0"/>
              <a:t>，</a:t>
            </a:r>
            <a:r>
              <a:rPr lang="en-US" altLang="zh-CN" dirty="0"/>
              <a:t>mod8</a:t>
            </a:r>
            <a:r>
              <a:rPr lang="zh-CN" altLang="zh-CN" dirty="0"/>
              <a:t>可能是</a:t>
            </a:r>
            <a:r>
              <a:rPr lang="en-US" altLang="zh-CN" dirty="0"/>
              <a:t>ABCD</a:t>
            </a:r>
            <a:r>
              <a:rPr lang="zh-CN" altLang="zh-CN" dirty="0"/>
              <a:t>。</a:t>
            </a:r>
            <a:r>
              <a:rPr lang="zh-CN" altLang="en-US" dirty="0"/>
              <a:t>所有可能是</a:t>
            </a:r>
            <a:r>
              <a:rPr lang="en-US" altLang="zh-CN" dirty="0"/>
              <a:t>0-7</a:t>
            </a:r>
            <a:r>
              <a:rPr lang="zh-CN" altLang="en-US" dirty="0"/>
              <a:t>之间的每一个值。</a:t>
            </a:r>
            <a:endParaRPr lang="zh-CN" altLang="en-US"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21</a:t>
            </a:fld>
            <a:endParaRPr lang="zh-CN" altLang="en-US"/>
          </a:p>
        </p:txBody>
      </p:sp>
    </p:spTree>
    <p:extLst>
      <p:ext uri="{BB962C8B-B14F-4D97-AF65-F5344CB8AC3E}">
        <p14:creationId xmlns:p14="http://schemas.microsoft.com/office/powerpoint/2010/main" val="3357682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小端是先存数据低位（</a:t>
            </a:r>
            <a:r>
              <a:rPr lang="en-US" altLang="zh-CN" dirty="0"/>
              <a:t>LSB</a:t>
            </a:r>
            <a:r>
              <a:rPr lang="zh-CN" altLang="zh-CN" dirty="0"/>
              <a:t>），大端先存数据高位（</a:t>
            </a:r>
            <a:r>
              <a:rPr lang="en-US" altLang="zh-CN" dirty="0"/>
              <a:t>MSB</a:t>
            </a:r>
            <a:r>
              <a:rPr lang="zh-CN" altLang="zh-CN" dirty="0"/>
              <a:t>）。注意：永远是从低地址开始存数据，然后地址增加。或者这样理解，大端：高位作为数据地址；小端：低位作为数据地址；</a:t>
            </a:r>
            <a:endParaRPr lang="zh-CN" altLang="en-US"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22</a:t>
            </a:fld>
            <a:endParaRPr lang="zh-CN" altLang="en-US"/>
          </a:p>
        </p:txBody>
      </p:sp>
    </p:spTree>
    <p:extLst>
      <p:ext uri="{BB962C8B-B14F-4D97-AF65-F5344CB8AC3E}">
        <p14:creationId xmlns:p14="http://schemas.microsoft.com/office/powerpoint/2010/main" val="2834640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a:t>
            </a:r>
            <a:r>
              <a:rPr lang="zh-CN" altLang="zh-CN" dirty="0"/>
              <a:t>是定义；</a:t>
            </a:r>
            <a:r>
              <a:rPr lang="en-US" altLang="zh-CN" dirty="0"/>
              <a:t>D</a:t>
            </a:r>
            <a:r>
              <a:rPr lang="zh-CN" altLang="zh-CN" dirty="0"/>
              <a:t>必须是字节整数倍。</a:t>
            </a:r>
            <a:r>
              <a:rPr lang="en-US" altLang="zh-CN" dirty="0"/>
              <a:t>B</a:t>
            </a:r>
            <a:r>
              <a:rPr lang="zh-CN" altLang="zh-CN" dirty="0"/>
              <a:t>错，与存储器设计有关，不随数据类型变化而变化。</a:t>
            </a:r>
            <a:r>
              <a:rPr lang="en-US" altLang="zh-CN" dirty="0"/>
              <a:t>C</a:t>
            </a:r>
            <a:r>
              <a:rPr lang="zh-CN" altLang="zh-CN" dirty="0"/>
              <a:t>错，原理同</a:t>
            </a:r>
            <a:r>
              <a:rPr lang="en-US" altLang="zh-CN" dirty="0"/>
              <a:t>B</a:t>
            </a:r>
            <a:r>
              <a:rPr lang="zh-CN" altLang="zh-CN" dirty="0"/>
              <a:t>，对于一个确定的存储系统，存储字长不变。</a:t>
            </a:r>
            <a:endParaRPr lang="zh-CN" altLang="en-US"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23</a:t>
            </a:fld>
            <a:endParaRPr lang="zh-CN" altLang="en-US"/>
          </a:p>
        </p:txBody>
      </p:sp>
    </p:spTree>
    <p:extLst>
      <p:ext uri="{BB962C8B-B14F-4D97-AF65-F5344CB8AC3E}">
        <p14:creationId xmlns:p14="http://schemas.microsoft.com/office/powerpoint/2010/main" val="2234470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FFFF C001H</a:t>
            </a:r>
            <a:r>
              <a:rPr lang="zh-CN" altLang="zh-CN" dirty="0"/>
              <a:t>是本数据的第二个单元，按小端则存</a:t>
            </a:r>
            <a:r>
              <a:rPr lang="en-US" altLang="zh-CN" dirty="0"/>
              <a:t>56H</a:t>
            </a:r>
            <a:r>
              <a:rPr lang="zh-CN" altLang="zh-CN" dirty="0"/>
              <a:t>，按大端则存</a:t>
            </a:r>
            <a:r>
              <a:rPr lang="en-US" altLang="zh-CN" dirty="0"/>
              <a:t>34H</a:t>
            </a:r>
            <a:r>
              <a:rPr lang="zh-CN" altLang="zh-CN" dirty="0"/>
              <a:t>。</a:t>
            </a:r>
            <a:r>
              <a:rPr lang="en-US" altLang="zh-CN" dirty="0"/>
              <a:t>12H</a:t>
            </a:r>
            <a:r>
              <a:rPr lang="zh-CN" altLang="zh-CN" dirty="0"/>
              <a:t>和</a:t>
            </a:r>
            <a:r>
              <a:rPr lang="en-US" altLang="zh-CN" dirty="0"/>
              <a:t>78H</a:t>
            </a:r>
            <a:r>
              <a:rPr lang="zh-CN" altLang="zh-CN" dirty="0"/>
              <a:t>都不会存在这个单元。</a:t>
            </a:r>
            <a:endParaRPr lang="zh-CN" altLang="en-US"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24</a:t>
            </a:fld>
            <a:endParaRPr lang="zh-CN" altLang="en-US"/>
          </a:p>
        </p:txBody>
      </p:sp>
    </p:spTree>
    <p:extLst>
      <p:ext uri="{BB962C8B-B14F-4D97-AF65-F5344CB8AC3E}">
        <p14:creationId xmlns:p14="http://schemas.microsoft.com/office/powerpoint/2010/main" val="251502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398691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26</a:t>
            </a:fld>
            <a:endParaRPr lang="zh-CN" altLang="en-US"/>
          </a:p>
        </p:txBody>
      </p:sp>
    </p:spTree>
    <p:extLst>
      <p:ext uri="{BB962C8B-B14F-4D97-AF65-F5344CB8AC3E}">
        <p14:creationId xmlns:p14="http://schemas.microsoft.com/office/powerpoint/2010/main" val="1041269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美</a:t>
            </a:r>
            <a:r>
              <a:rPr lang="en-US" altLang="zh-CN" sz="1200" kern="1200" dirty="0">
                <a:solidFill>
                  <a:schemeClr val="tx1"/>
                </a:solidFill>
                <a:effectLst/>
                <a:latin typeface="+mn-lt"/>
                <a:ea typeface="+mn-ea"/>
                <a:cs typeface="+mn-cs"/>
              </a:rPr>
              <a:t>[ˈ</a:t>
            </a:r>
            <a:r>
              <a:rPr lang="en-US" altLang="zh-CN" sz="1200" kern="1200" dirty="0" err="1">
                <a:solidFill>
                  <a:schemeClr val="tx1"/>
                </a:solidFill>
                <a:effectLst/>
                <a:latin typeface="+mn-lt"/>
                <a:ea typeface="+mn-ea"/>
                <a:cs typeface="+mn-cs"/>
              </a:rPr>
              <a:t>vɑːlətl</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，英 </a:t>
            </a:r>
            <a:r>
              <a:rPr lang="en-US" altLang="zh-CN" sz="1200" kern="1200" dirty="0">
                <a:solidFill>
                  <a:schemeClr val="tx1"/>
                </a:solidFill>
                <a:effectLst/>
                <a:latin typeface="+mn-lt"/>
                <a:ea typeface="+mn-ea"/>
                <a:cs typeface="+mn-cs"/>
              </a:rPr>
              <a:t>[ˈ</a:t>
            </a:r>
            <a:r>
              <a:rPr lang="en-US" altLang="zh-CN" sz="1200" kern="1200" dirty="0" err="1">
                <a:solidFill>
                  <a:schemeClr val="tx1"/>
                </a:solidFill>
                <a:effectLst/>
                <a:latin typeface="+mn-lt"/>
                <a:ea typeface="+mn-ea"/>
                <a:cs typeface="+mn-cs"/>
              </a:rPr>
              <a:t>vɒlətaɪl</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易变的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无定性的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无常性的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可能急剧波动的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不稳定的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易恶化的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易挥发的</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易发散的</a:t>
            </a:r>
            <a:r>
              <a:rPr lang="en-US" altLang="zh-CN" sz="1200" kern="1200" dirty="0">
                <a:solidFill>
                  <a:schemeClr val="tx1"/>
                </a:solidFill>
                <a:effectLst/>
                <a:latin typeface="+mn-lt"/>
                <a:ea typeface="+mn-ea"/>
                <a:cs typeface="+mn-cs"/>
              </a:rPr>
              <a:t>;</a:t>
            </a:r>
          </a:p>
          <a:p>
            <a:r>
              <a:rPr lang="zh-CN" altLang="en-US" dirty="0"/>
              <a:t>在</a:t>
            </a:r>
            <a:r>
              <a:rPr lang="en-US" altLang="zh-CN" dirty="0"/>
              <a:t>C</a:t>
            </a:r>
            <a:r>
              <a:rPr lang="zh-CN" altLang="en-US" dirty="0"/>
              <a:t>语言中也有</a:t>
            </a:r>
            <a:r>
              <a:rPr lang="en-US" altLang="zh-CN" dirty="0"/>
              <a:t>volatile</a:t>
            </a:r>
            <a:r>
              <a:rPr lang="zh-CN" altLang="en-US" dirty="0"/>
              <a:t>关键字，它的作用是告知编译器这变量可能会被意想不到地改变，确保本条语句不会因编译器的优化而省略，且要求每次重新读值。</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9</a:t>
            </a:fld>
            <a:endParaRPr lang="zh-CN" altLang="en-US"/>
          </a:p>
        </p:txBody>
      </p:sp>
    </p:spTree>
    <p:extLst>
      <p:ext uri="{BB962C8B-B14F-4D97-AF65-F5344CB8AC3E}">
        <p14:creationId xmlns:p14="http://schemas.microsoft.com/office/powerpoint/2010/main" val="1048883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882206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485902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冯诺依曼结构，程序和数据一起存储。</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29</a:t>
            </a:fld>
            <a:endParaRPr lang="zh-CN" altLang="en-US"/>
          </a:p>
        </p:txBody>
      </p:sp>
    </p:spTree>
    <p:extLst>
      <p:ext uri="{BB962C8B-B14F-4D97-AF65-F5344CB8AC3E}">
        <p14:creationId xmlns:p14="http://schemas.microsoft.com/office/powerpoint/2010/main" val="2633181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30</a:t>
            </a:fld>
            <a:endParaRPr lang="zh-CN" altLang="en-US"/>
          </a:p>
        </p:txBody>
      </p:sp>
    </p:spTree>
    <p:extLst>
      <p:ext uri="{BB962C8B-B14F-4D97-AF65-F5344CB8AC3E}">
        <p14:creationId xmlns:p14="http://schemas.microsoft.com/office/powerpoint/2010/main" val="560329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a:p>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冯诺依曼结构是统一存放。</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31</a:t>
            </a:fld>
            <a:endParaRPr lang="zh-CN" altLang="en-US"/>
          </a:p>
        </p:txBody>
      </p:sp>
    </p:spTree>
    <p:extLst>
      <p:ext uri="{BB962C8B-B14F-4D97-AF65-F5344CB8AC3E}">
        <p14:creationId xmlns:p14="http://schemas.microsoft.com/office/powerpoint/2010/main" val="3758846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短时间内重复访问，时间局部性。</a:t>
            </a:r>
            <a:endParaRPr lang="zh-CN" altLang="en-US" sz="14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32</a:t>
            </a:fld>
            <a:endParaRPr lang="zh-CN" altLang="en-US"/>
          </a:p>
        </p:txBody>
      </p:sp>
    </p:spTree>
    <p:extLst>
      <p:ext uri="{BB962C8B-B14F-4D97-AF65-F5344CB8AC3E}">
        <p14:creationId xmlns:p14="http://schemas.microsoft.com/office/powerpoint/2010/main" val="242135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全对</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33</a:t>
            </a:fld>
            <a:endParaRPr lang="zh-CN" altLang="en-US"/>
          </a:p>
        </p:txBody>
      </p:sp>
    </p:spTree>
    <p:extLst>
      <p:ext uri="{BB962C8B-B14F-4D97-AF65-F5344CB8AC3E}">
        <p14:creationId xmlns:p14="http://schemas.microsoft.com/office/powerpoint/2010/main" val="3196819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a:t>
            </a:r>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endPar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 </a:t>
            </a:r>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读指令、读数据、写回数据等操作，多次访问。</a:t>
            </a:r>
            <a:endPar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 </a:t>
            </a:r>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无关</a:t>
            </a:r>
            <a:endPar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 </a:t>
            </a:r>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与辅存无关，问的是主存</a:t>
            </a: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34</a:t>
            </a:fld>
            <a:endParaRPr lang="zh-CN" altLang="en-US"/>
          </a:p>
        </p:txBody>
      </p:sp>
    </p:spTree>
    <p:extLst>
      <p:ext uri="{BB962C8B-B14F-4D97-AF65-F5344CB8AC3E}">
        <p14:creationId xmlns:p14="http://schemas.microsoft.com/office/powerpoint/2010/main" val="2819463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a:t>
            </a:r>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定义</a:t>
            </a:r>
            <a:endPar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 </a:t>
            </a:r>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利用局部性原理构建了层次存储，效率高。</a:t>
            </a:r>
            <a:endPar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 </a:t>
            </a:r>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连续存放，无跳转，所以具有空间局部性。</a:t>
            </a:r>
            <a:endPar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 </a:t>
            </a:r>
            <a:r>
              <a:rPr lang="zh-CN" altLang="en-US"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循环会在短时间内连续被调用，所以具有时间局部性</a:t>
            </a:r>
            <a:r>
              <a:rPr lang="en-US" altLang="zh-CN" sz="1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35</a:t>
            </a:fld>
            <a:endParaRPr lang="zh-CN" altLang="en-US"/>
          </a:p>
        </p:txBody>
      </p:sp>
    </p:spTree>
    <p:extLst>
      <p:ext uri="{BB962C8B-B14F-4D97-AF65-F5344CB8AC3E}">
        <p14:creationId xmlns:p14="http://schemas.microsoft.com/office/powerpoint/2010/main" val="682195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对齐、大小端必考。</a:t>
            </a:r>
            <a:endParaRPr lang="en-US" altLang="zh-CN" dirty="0"/>
          </a:p>
          <a:p>
            <a:r>
              <a:rPr lang="zh-CN" altLang="en-US" dirty="0"/>
              <a:t>层次结构、哈佛</a:t>
            </a:r>
            <a:r>
              <a:rPr lang="en-US" altLang="zh-CN" dirty="0"/>
              <a:t>/</a:t>
            </a:r>
            <a:r>
              <a:rPr lang="zh-CN" altLang="en-US" dirty="0"/>
              <a:t>冯诺依曼结构、局部性原理重要</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36</a:t>
            </a:fld>
            <a:endParaRPr lang="zh-CN" altLang="en-US"/>
          </a:p>
        </p:txBody>
      </p:sp>
    </p:spTree>
    <p:extLst>
      <p:ext uri="{BB962C8B-B14F-4D97-AF65-F5344CB8AC3E}">
        <p14:creationId xmlns:p14="http://schemas.microsoft.com/office/powerpoint/2010/main" val="1306735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控存</a:t>
            </a:r>
            <a:r>
              <a:rPr lang="en-US" altLang="zh-CN" dirty="0"/>
              <a:t>CM</a:t>
            </a:r>
            <a:r>
              <a:rPr lang="zh-CN" altLang="en-US" dirty="0"/>
              <a:t>，微程序控制器中用来存放微指令的存储器</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a:t>
            </a:fld>
            <a:endParaRPr lang="zh-CN" altLang="en-US"/>
          </a:p>
        </p:txBody>
      </p:sp>
    </p:spTree>
    <p:extLst>
      <p:ext uri="{BB962C8B-B14F-4D97-AF65-F5344CB8AC3E}">
        <p14:creationId xmlns:p14="http://schemas.microsoft.com/office/powerpoint/2010/main" val="27614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38</a:t>
            </a:fld>
            <a:endParaRPr lang="zh-CN" altLang="en-US"/>
          </a:p>
        </p:txBody>
      </p:sp>
    </p:spTree>
    <p:extLst>
      <p:ext uri="{BB962C8B-B14F-4D97-AF65-F5344CB8AC3E}">
        <p14:creationId xmlns:p14="http://schemas.microsoft.com/office/powerpoint/2010/main" val="1259768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39</a:t>
            </a:fld>
            <a:endParaRPr lang="zh-CN" altLang="en-US"/>
          </a:p>
        </p:txBody>
      </p:sp>
    </p:spTree>
    <p:extLst>
      <p:ext uri="{BB962C8B-B14F-4D97-AF65-F5344CB8AC3E}">
        <p14:creationId xmlns:p14="http://schemas.microsoft.com/office/powerpoint/2010/main" val="22287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存储带宽：频率*数据线位数</a:t>
            </a:r>
            <a:r>
              <a:rPr lang="en-US" altLang="zh-CN" dirty="0"/>
              <a:t>/8</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11</a:t>
            </a:fld>
            <a:endParaRPr lang="zh-CN" altLang="en-US"/>
          </a:p>
        </p:txBody>
      </p:sp>
    </p:spTree>
    <p:extLst>
      <p:ext uri="{BB962C8B-B14F-4D97-AF65-F5344CB8AC3E}">
        <p14:creationId xmlns:p14="http://schemas.microsoft.com/office/powerpoint/2010/main" val="4088918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只与硬件有关</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12</a:t>
            </a:fld>
            <a:endParaRPr lang="zh-CN" altLang="en-US"/>
          </a:p>
        </p:txBody>
      </p:sp>
    </p:spTree>
    <p:extLst>
      <p:ext uri="{BB962C8B-B14F-4D97-AF65-F5344CB8AC3E}">
        <p14:creationId xmlns:p14="http://schemas.microsoft.com/office/powerpoint/2010/main" val="409810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对齐原因：</a:t>
            </a:r>
            <a:r>
              <a:rPr lang="en-US" altLang="zh-CN" dirty="0"/>
              <a:t>1</a:t>
            </a:r>
            <a:r>
              <a:rPr lang="zh-CN" altLang="en-US" dirty="0"/>
              <a:t>、逻辑上内存按字节组织。</a:t>
            </a:r>
            <a:r>
              <a:rPr lang="en-US" altLang="zh-CN" dirty="0"/>
              <a:t>2</a:t>
            </a:r>
            <a:r>
              <a:rPr lang="zh-CN" altLang="en-US" dirty="0"/>
              <a:t>、</a:t>
            </a:r>
            <a:r>
              <a:rPr lang="en-US" altLang="zh-CN" dirty="0"/>
              <a:t>32</a:t>
            </a:r>
            <a:r>
              <a:rPr lang="zh-CN" altLang="en-US" dirty="0"/>
              <a:t>位系统中，实际硬件</a:t>
            </a:r>
            <a:r>
              <a:rPr lang="en-US" altLang="zh-CN" dirty="0"/>
              <a:t>CPU</a:t>
            </a:r>
            <a:r>
              <a:rPr lang="zh-CN" altLang="en-US" dirty="0"/>
              <a:t>每发一次地址访问</a:t>
            </a:r>
            <a:r>
              <a:rPr lang="en-US" altLang="zh-CN" dirty="0"/>
              <a:t>32</a:t>
            </a:r>
            <a:r>
              <a:rPr lang="zh-CN" altLang="en-US" dirty="0"/>
              <a:t>位数据（数据线</a:t>
            </a:r>
            <a:r>
              <a:rPr lang="en-US" altLang="zh-CN" dirty="0"/>
              <a:t>32</a:t>
            </a:r>
            <a:r>
              <a:rPr lang="zh-CN" altLang="en-US" dirty="0"/>
              <a:t>位）。某些</a:t>
            </a:r>
            <a:r>
              <a:rPr lang="en-US" altLang="zh-CN" dirty="0"/>
              <a:t>32</a:t>
            </a:r>
            <a:r>
              <a:rPr lang="zh-CN" altLang="en-US" dirty="0"/>
              <a:t>位计算机中地址线低</a:t>
            </a:r>
            <a:r>
              <a:rPr lang="en-US" altLang="zh-CN" dirty="0"/>
              <a:t>2</a:t>
            </a:r>
            <a:r>
              <a:rPr lang="zh-CN" altLang="en-US" dirty="0"/>
              <a:t>位不用，只能访问</a:t>
            </a:r>
            <a:r>
              <a:rPr lang="en-US" altLang="zh-CN" dirty="0"/>
              <a:t>4</a:t>
            </a:r>
            <a:r>
              <a:rPr lang="zh-CN" altLang="en-US" dirty="0"/>
              <a:t>的整数倍的地址。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讲授思路：</a:t>
            </a:r>
            <a:r>
              <a:rPr lang="en-US" altLang="zh-CN" dirty="0"/>
              <a:t>1</a:t>
            </a:r>
            <a:r>
              <a:rPr lang="zh-CN" altLang="en-US" dirty="0"/>
              <a:t>、内存分段  </a:t>
            </a:r>
            <a:r>
              <a:rPr lang="en-US" altLang="zh-CN" dirty="0"/>
              <a:t>2</a:t>
            </a:r>
            <a:r>
              <a:rPr lang="zh-CN" altLang="en-US" dirty="0"/>
              <a:t>、地址整除</a:t>
            </a:r>
            <a:endParaRPr lang="en-US" altLang="zh-CN" dirty="0"/>
          </a:p>
          <a:p>
            <a:r>
              <a:rPr lang="zh-CN" altLang="en-US" dirty="0"/>
              <a:t>对于字数据：内存</a:t>
            </a:r>
            <a:r>
              <a:rPr lang="en-US" altLang="zh-CN" dirty="0"/>
              <a:t>4</a:t>
            </a:r>
            <a:r>
              <a:rPr lang="zh-CN" altLang="en-US" dirty="0"/>
              <a:t>个单元一段，划分为很多段，一段存一个字，不能跨段存储。</a:t>
            </a:r>
            <a:endParaRPr lang="en-US" altLang="zh-CN" dirty="0"/>
          </a:p>
          <a:p>
            <a:r>
              <a:rPr lang="zh-CN" altLang="en-US" dirty="0"/>
              <a:t>对于半字数据：</a:t>
            </a:r>
            <a:r>
              <a:rPr lang="en-US" altLang="zh-CN" dirty="0"/>
              <a:t>2</a:t>
            </a:r>
            <a:r>
              <a:rPr lang="zh-CN" altLang="en-US" dirty="0"/>
              <a:t>个字节分为一段。</a:t>
            </a:r>
            <a:endParaRPr lang="en-US" altLang="zh-CN" dirty="0"/>
          </a:p>
          <a:p>
            <a:r>
              <a:rPr lang="zh-CN" altLang="en-US" dirty="0"/>
              <a:t>总结：数据的地址，能被这个数据的长度所整除。 </a:t>
            </a:r>
            <a:r>
              <a:rPr lang="en-US" altLang="zh-CN" dirty="0"/>
              <a:t>1</a:t>
            </a:r>
            <a:r>
              <a:rPr lang="zh-CN" altLang="en-US" dirty="0"/>
              <a:t>字节数据已经是对齐的，</a:t>
            </a:r>
            <a:r>
              <a:rPr lang="en-US" altLang="zh-CN" dirty="0"/>
              <a:t>2</a:t>
            </a:r>
            <a:r>
              <a:rPr lang="zh-CN" altLang="en-US" dirty="0"/>
              <a:t>字节的数据的地址要被</a:t>
            </a:r>
            <a:r>
              <a:rPr lang="en-US" altLang="zh-CN" dirty="0"/>
              <a:t>2</a:t>
            </a:r>
            <a:r>
              <a:rPr lang="zh-CN" altLang="en-US" dirty="0"/>
              <a:t>整除，</a:t>
            </a:r>
            <a:r>
              <a:rPr lang="en-US" altLang="zh-CN" dirty="0"/>
              <a:t>4</a:t>
            </a:r>
            <a:r>
              <a:rPr lang="zh-CN" altLang="en-US" dirty="0"/>
              <a:t>字节的数据地址要 被</a:t>
            </a:r>
            <a:r>
              <a:rPr lang="en-US" altLang="zh-CN" dirty="0"/>
              <a:t>4</a:t>
            </a:r>
            <a:r>
              <a:rPr lang="zh-CN" altLang="en-US" dirty="0"/>
              <a:t>整除。</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3101905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32</a:t>
            </a:r>
            <a:r>
              <a:rPr lang="zh-CN" altLang="en-US" dirty="0"/>
              <a:t>位系统，地址</a:t>
            </a:r>
            <a:r>
              <a:rPr lang="en-US" altLang="zh-CN" dirty="0"/>
              <a:t>4</a:t>
            </a:r>
            <a:r>
              <a:rPr lang="zh-CN" altLang="en-US" dirty="0"/>
              <a:t>字节对齐，</a:t>
            </a:r>
            <a:r>
              <a:rPr lang="en-US" altLang="zh-CN" dirty="0"/>
              <a:t>CPU</a:t>
            </a:r>
            <a:r>
              <a:rPr lang="zh-CN" altLang="en-US" dirty="0"/>
              <a:t>每发一次地址访问</a:t>
            </a:r>
            <a:r>
              <a:rPr lang="en-US" altLang="zh-CN" dirty="0"/>
              <a:t>32</a:t>
            </a:r>
            <a:r>
              <a:rPr lang="zh-CN" altLang="en-US" dirty="0"/>
              <a:t>位数据（数据线</a:t>
            </a:r>
            <a:r>
              <a:rPr lang="en-US" altLang="zh-CN" dirty="0"/>
              <a:t>32</a:t>
            </a:r>
            <a:r>
              <a:rPr lang="zh-CN" altLang="en-US" dirty="0"/>
              <a:t>位）。</a:t>
            </a:r>
            <a:endParaRPr lang="en-US" altLang="zh-CN" dirty="0"/>
          </a:p>
          <a:p>
            <a:r>
              <a:rPr lang="zh-CN" altLang="en-US" dirty="0"/>
              <a:t>这样访问</a:t>
            </a:r>
            <a:r>
              <a:rPr lang="en-US" altLang="zh-CN" dirty="0"/>
              <a:t>x</a:t>
            </a:r>
            <a:r>
              <a:rPr lang="zh-CN" altLang="en-US" dirty="0"/>
              <a:t>需要访问</a:t>
            </a:r>
            <a:r>
              <a:rPr lang="en-US" altLang="zh-CN" dirty="0"/>
              <a:t>3</a:t>
            </a:r>
            <a:r>
              <a:rPr lang="zh-CN" altLang="en-US" dirty="0"/>
              <a:t>次主存（边界对齐存储时只需</a:t>
            </a:r>
            <a:r>
              <a:rPr lang="en-US" altLang="zh-CN" dirty="0"/>
              <a:t>2</a:t>
            </a:r>
            <a:r>
              <a:rPr lang="zh-CN" altLang="en-US" dirty="0"/>
              <a:t>次）</a:t>
            </a:r>
            <a:endParaRPr lang="en-US" altLang="zh-CN" dirty="0"/>
          </a:p>
          <a:p>
            <a:r>
              <a:rPr lang="zh-CN" altLang="en-US" dirty="0"/>
              <a:t>访问</a:t>
            </a:r>
            <a:r>
              <a:rPr lang="en-US" altLang="zh-CN" dirty="0"/>
              <a:t>J</a:t>
            </a:r>
            <a:r>
              <a:rPr lang="zh-CN" altLang="en-US" dirty="0"/>
              <a:t>需要访问两次主存（对齐存储时只需</a:t>
            </a:r>
            <a:r>
              <a:rPr lang="en-US" altLang="zh-CN" dirty="0"/>
              <a:t>1</a:t>
            </a:r>
            <a:r>
              <a:rPr lang="zh-CN" altLang="en-US" dirty="0"/>
              <a:t>次）。</a:t>
            </a:r>
            <a:endParaRPr lang="en-US" altLang="zh-CN" dirty="0"/>
          </a:p>
          <a:p>
            <a:r>
              <a:rPr lang="zh-CN" altLang="en-US" dirty="0"/>
              <a:t>画图，用</a:t>
            </a:r>
            <a:r>
              <a:rPr lang="en-US" altLang="zh-CN" dirty="0"/>
              <a:t>CPU</a:t>
            </a:r>
            <a:r>
              <a:rPr lang="zh-CN" altLang="en-US" dirty="0"/>
              <a:t>访问存储器的过程来表示一次内存的读过程，一次</a:t>
            </a:r>
            <a:r>
              <a:rPr lang="en-US" altLang="zh-CN" dirty="0"/>
              <a:t>32</a:t>
            </a:r>
            <a:r>
              <a:rPr lang="zh-CN" altLang="en-US" dirty="0"/>
              <a:t>位数据。</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extLst>
      <p:ext uri="{BB962C8B-B14F-4D97-AF65-F5344CB8AC3E}">
        <p14:creationId xmlns:p14="http://schemas.microsoft.com/office/powerpoint/2010/main" val="110692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本节重要结论</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extLst>
      <p:ext uri="{BB962C8B-B14F-4D97-AF65-F5344CB8AC3E}">
        <p14:creationId xmlns:p14="http://schemas.microsoft.com/office/powerpoint/2010/main" val="289030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主存由半导体</a:t>
            </a:r>
            <a:r>
              <a:rPr lang="en-US" altLang="zh-CN" dirty="0"/>
              <a:t>MOS</a:t>
            </a:r>
            <a:r>
              <a:rPr lang="zh-CN" altLang="en-US" dirty="0"/>
              <a:t>存储器组成，给出一个地址，经过一个存储周期，可以访问一个存储单元，</a:t>
            </a:r>
            <a:endParaRPr lang="en-US" altLang="zh-CN" dirty="0"/>
          </a:p>
          <a:p>
            <a:endParaRPr lang="en-US" altLang="zh-CN" dirty="0"/>
          </a:p>
          <a:p>
            <a:r>
              <a:rPr lang="zh-CN" altLang="en-US" dirty="0"/>
              <a:t>注意这里存储单元和机器字长有关，</a:t>
            </a:r>
            <a:r>
              <a:rPr lang="en-US" altLang="zh-CN" dirty="0"/>
              <a:t>32</a:t>
            </a:r>
            <a:r>
              <a:rPr lang="zh-CN" altLang="en-US" dirty="0"/>
              <a:t>位计算机中主存单元应该是</a:t>
            </a:r>
            <a:r>
              <a:rPr lang="en-US" altLang="zh-CN" dirty="0"/>
              <a:t>32</a:t>
            </a:r>
            <a:r>
              <a:rPr lang="zh-CN" altLang="en-US" dirty="0"/>
              <a:t>位，</a:t>
            </a:r>
            <a:r>
              <a:rPr lang="en-US" altLang="zh-CN" dirty="0"/>
              <a:t>64</a:t>
            </a:r>
            <a:r>
              <a:rPr lang="zh-CN" altLang="en-US" dirty="0"/>
              <a:t>为计算机主存单元应该是</a:t>
            </a:r>
            <a:r>
              <a:rPr lang="en-US" altLang="zh-CN" dirty="0"/>
              <a:t>64</a:t>
            </a:r>
            <a:r>
              <a:rPr lang="zh-CN" altLang="en-US" dirty="0"/>
              <a:t>位，</a:t>
            </a:r>
            <a:endParaRPr lang="en-US" altLang="zh-CN" dirty="0"/>
          </a:p>
          <a:p>
            <a:endParaRPr lang="en-US" altLang="zh-CN" dirty="0"/>
          </a:p>
          <a:p>
            <a:r>
              <a:rPr lang="zh-CN" altLang="en-US" dirty="0"/>
              <a:t>以</a:t>
            </a:r>
            <a:r>
              <a:rPr lang="en-US" altLang="zh-CN" dirty="0"/>
              <a:t>32</a:t>
            </a:r>
            <a:r>
              <a:rPr lang="zh-CN" altLang="en-US" dirty="0"/>
              <a:t>位计算机为例，</a:t>
            </a:r>
            <a:r>
              <a:rPr lang="en-US" altLang="zh-CN" dirty="0"/>
              <a:t>32</a:t>
            </a:r>
            <a:r>
              <a:rPr lang="zh-CN" altLang="en-US" dirty="0"/>
              <a:t>位字长的主存单元可以按照不同大小访问，即可已按照字节存储单元访问，也可以按照半字</a:t>
            </a:r>
            <a:r>
              <a:rPr lang="en-US" altLang="zh-CN" dirty="0"/>
              <a:t>16</a:t>
            </a:r>
            <a:r>
              <a:rPr lang="zh-CN" altLang="en-US" dirty="0"/>
              <a:t>位，字存储单元也就是</a:t>
            </a:r>
            <a:r>
              <a:rPr lang="en-US" altLang="zh-CN" dirty="0"/>
              <a:t>32</a:t>
            </a:r>
            <a:r>
              <a:rPr lang="zh-CN" altLang="en-US" dirty="0"/>
              <a:t>位进行访问，</a:t>
            </a:r>
            <a:endParaRPr lang="en-US" altLang="zh-CN" dirty="0"/>
          </a:p>
          <a:p>
            <a:r>
              <a:rPr lang="zh-CN" altLang="en-US" dirty="0"/>
              <a:t>访问时间都是一个存储周期，访问地址分别对应字节地址和字地址</a:t>
            </a:r>
            <a:endParaRPr lang="en-US" altLang="zh-CN" dirty="0"/>
          </a:p>
          <a:p>
            <a:endParaRPr lang="en-US" altLang="zh-CN" dirty="0"/>
          </a:p>
          <a:p>
            <a:r>
              <a:rPr lang="zh-CN" altLang="en-US" dirty="0"/>
              <a:t>比如这里是访问</a:t>
            </a:r>
            <a:r>
              <a:rPr lang="en-US" altLang="zh-CN" dirty="0"/>
              <a:t>8</a:t>
            </a:r>
            <a:r>
              <a:rPr lang="zh-CN" altLang="en-US" dirty="0"/>
              <a:t>号字节地址单元的一个字节，</a:t>
            </a:r>
            <a:r>
              <a:rPr lang="en-US" altLang="zh-CN" dirty="0"/>
              <a:t>ah=12</a:t>
            </a:r>
            <a:r>
              <a:rPr lang="zh-CN" altLang="en-US" dirty="0"/>
              <a:t>，而第二条指令访问的是</a:t>
            </a:r>
            <a:r>
              <a:rPr lang="en-US" altLang="zh-CN" dirty="0"/>
              <a:t>8</a:t>
            </a:r>
            <a:r>
              <a:rPr lang="zh-CN" altLang="en-US" dirty="0"/>
              <a:t>号字节地址开始半字，得到的数据是</a:t>
            </a:r>
            <a:r>
              <a:rPr lang="en-US" altLang="zh-CN" dirty="0"/>
              <a:t>0x</a:t>
            </a:r>
            <a:r>
              <a:rPr lang="zh-CN" altLang="en-US" dirty="0"/>
              <a:t>，而按字访问，则是。。。。</a:t>
            </a:r>
            <a:endParaRPr lang="en-US" altLang="zh-CN" dirty="0"/>
          </a:p>
          <a:p>
            <a:endParaRPr lang="en-US" altLang="zh-CN" dirty="0"/>
          </a:p>
          <a:p>
            <a:r>
              <a:rPr lang="zh-CN" altLang="en-US" dirty="0"/>
              <a:t>这里都是</a:t>
            </a:r>
            <a:r>
              <a:rPr lang="en-US" altLang="zh-CN" dirty="0"/>
              <a:t>8</a:t>
            </a:r>
            <a:r>
              <a:rPr lang="zh-CN" altLang="en-US" dirty="0"/>
              <a:t>号字节单元开始的位置，存储单元不同，得到的数据也不同，</a:t>
            </a:r>
            <a:endParaRPr lang="en-US" altLang="zh-CN" dirty="0"/>
          </a:p>
          <a:p>
            <a:endParaRPr lang="en-US" altLang="zh-CN" dirty="0"/>
          </a:p>
          <a:p>
            <a:r>
              <a:rPr lang="zh-CN" altLang="en-US" dirty="0"/>
              <a:t>但注意实际上计算机中只有字节地址，按半字访问时屏蔽字节地址最低位，也就是半字地址必须按</a:t>
            </a:r>
            <a:r>
              <a:rPr lang="en-US" altLang="zh-CN" dirty="0"/>
              <a:t>2</a:t>
            </a:r>
            <a:r>
              <a:rPr lang="zh-CN" altLang="en-US" dirty="0"/>
              <a:t>对齐，按字访问是屏蔽字节地址最低</a:t>
            </a:r>
            <a:r>
              <a:rPr lang="en-US" altLang="zh-CN" dirty="0"/>
              <a:t>2</a:t>
            </a:r>
            <a:r>
              <a:rPr lang="zh-CN" altLang="en-US" dirty="0"/>
              <a:t>位。也就是字地址必须按</a:t>
            </a:r>
            <a:r>
              <a:rPr lang="en-US" altLang="zh-CN" dirty="0"/>
              <a:t>4</a:t>
            </a:r>
            <a:r>
              <a:rPr lang="zh-CN" altLang="en-US" dirty="0"/>
              <a:t>对齐，必须按</a:t>
            </a:r>
            <a:r>
              <a:rPr lang="en-US" altLang="zh-CN" dirty="0"/>
              <a:t>4</a:t>
            </a:r>
            <a:r>
              <a:rPr lang="zh-CN" altLang="en-US" dirty="0"/>
              <a:t>对齐，如果不对齐，会导致数据访问可能跨越两个字单元，数据访问需要两个存储周期。</a:t>
            </a:r>
            <a:endParaRPr lang="en-US" altLang="zh-CN" dirty="0"/>
          </a:p>
          <a:p>
            <a:endParaRPr lang="en-US" altLang="zh-CN" dirty="0"/>
          </a:p>
          <a:p>
            <a:r>
              <a:rPr lang="zh-CN" altLang="en-US" dirty="0"/>
              <a:t>如果不对齐，会导致访问数据不在一个存储单元中，需要两个以上的存储周期才能得到，计算机中不允许出现这种情况，对于这样的指令执行是会产生数据未对齐异常。</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16</a:t>
            </a:fld>
            <a:endParaRPr lang="zh-CN" altLang="en-US"/>
          </a:p>
        </p:txBody>
      </p:sp>
    </p:spTree>
    <p:extLst>
      <p:ext uri="{BB962C8B-B14F-4D97-AF65-F5344CB8AC3E}">
        <p14:creationId xmlns:p14="http://schemas.microsoft.com/office/powerpoint/2010/main" val="1104826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2021/4/8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2021/4/8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2021/4/8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extLst>
      <p:ext uri="{BB962C8B-B14F-4D97-AF65-F5344CB8AC3E}">
        <p14:creationId xmlns:p14="http://schemas.microsoft.com/office/powerpoint/2010/main" val="1358810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t>‹#›</a:t>
            </a:fld>
            <a:r>
              <a:rPr lang="en-US" altLang="zh-CN"/>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t>‹#›</a:t>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t>‹#›</a:t>
            </a:fld>
            <a:r>
              <a:rPr lang="en-US" altLang="zh-CN" sz="120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15" name="椭圆 14"/>
          <p:cNvSpPr/>
          <p:nvPr userDrawn="1"/>
        </p:nvSpPr>
        <p:spPr>
          <a:xfrm>
            <a:off x="11290928" y="6595549"/>
            <a:ext cx="246888" cy="246888"/>
          </a:xfrm>
          <a:prstGeom prst="ellipse">
            <a:avLst/>
          </a:prstGeom>
          <a:solidFill>
            <a:srgbClr val="1387B7"/>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8" name="矩形 7"/>
          <p:cNvSpPr/>
          <p:nvPr userDrawn="1"/>
        </p:nvSpPr>
        <p:spPr>
          <a:xfrm>
            <a:off x="11430" y="6692474"/>
            <a:ext cx="12180570" cy="169469"/>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270" y="6692474"/>
            <a:ext cx="759220" cy="169469"/>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000">
                <a:solidFill>
                  <a:srgbClr val="C00000"/>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pic>
        <p:nvPicPr>
          <p:cNvPr id="12" name="图片 11">
            <a:extLst>
              <a:ext uri="{FF2B5EF4-FFF2-40B4-BE49-F238E27FC236}">
                <a16:creationId xmlns:a16="http://schemas.microsoft.com/office/drawing/2014/main" id="{20328884-03C5-40AC-A582-AFAD2F38161C}"/>
              </a:ext>
            </a:extLst>
          </p:cNvPr>
          <p:cNvPicPr>
            <a:picLocks noChangeAspect="1"/>
          </p:cNvPicPr>
          <p:nvPr userDrawn="1"/>
        </p:nvPicPr>
        <p:blipFill>
          <a:blip r:embed="rId2">
            <a:biLevel thresh="50000"/>
          </a:blip>
          <a:stretch>
            <a:fillRect/>
          </a:stretch>
        </p:blipFill>
        <p:spPr>
          <a:xfrm>
            <a:off x="617443" y="6665667"/>
            <a:ext cx="1380275" cy="255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t>‹#›</a:t>
            </a:fld>
            <a:r>
              <a:rPr lang="en-US" altLang="zh-CN" sz="1400" dirty="0">
                <a:solidFill>
                  <a:srgbClr val="0D7157"/>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2B2F23B-AF66-41A9-897D-44609AD9DFB7}" type="datetimeFigureOut">
              <a:rPr lang="zh-CN" altLang="en-US" smtClean="0"/>
              <a:t>2021/4/8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2021/4/8 Thursday</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CAADBD5-FF6F-4F1F-AF78-B518D2CD176F}" type="datetimeFigureOut">
              <a:rPr lang="zh-CN" altLang="en-US" smtClean="0"/>
              <a:t>2021/4/8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2021/4/8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2021/4/8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CAADBD5-FF6F-4F1F-AF78-B518D2CD176F}" type="datetimeFigureOut">
              <a:rPr lang="zh-CN" altLang="en-US" smtClean="0"/>
              <a:t>2021/4/8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2021/4/8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2021/4/8 Thursday</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2021/4/8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2021/4/8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2021/4/8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pPr>
                <a:defRPr/>
              </a:pPr>
              <a:t>‹#›</a:t>
            </a:fld>
            <a:endParaRPr lang="en-US" altLang="zh-CN"/>
          </a:p>
        </p:txBody>
      </p:sp>
    </p:spTree>
    <p:extLst>
      <p:ext uri="{BB962C8B-B14F-4D97-AF65-F5344CB8AC3E}">
        <p14:creationId xmlns:p14="http://schemas.microsoft.com/office/powerpoint/2010/main" val="2565492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pPr>
                <a:defRPr/>
              </a:pPr>
              <a:t>‹#›</a:t>
            </a:fld>
            <a:endParaRPr lang="en-US" altLang="zh-CN"/>
          </a:p>
        </p:txBody>
      </p:sp>
    </p:spTree>
    <p:extLst>
      <p:ext uri="{BB962C8B-B14F-4D97-AF65-F5344CB8AC3E}">
        <p14:creationId xmlns:p14="http://schemas.microsoft.com/office/powerpoint/2010/main" val="545756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pPr>
                <a:defRPr/>
              </a:pPr>
              <a:t>‹#›</a:t>
            </a:fld>
            <a:endParaRPr lang="en-US" altLang="zh-CN"/>
          </a:p>
        </p:txBody>
      </p:sp>
    </p:spTree>
    <p:extLst>
      <p:ext uri="{BB962C8B-B14F-4D97-AF65-F5344CB8AC3E}">
        <p14:creationId xmlns:p14="http://schemas.microsoft.com/office/powerpoint/2010/main" val="2700222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pPr>
                <a:defRPr/>
              </a:pPr>
              <a:t>‹#›</a:t>
            </a:fld>
            <a:endParaRPr lang="en-US" altLang="zh-CN"/>
          </a:p>
        </p:txBody>
      </p:sp>
    </p:spTree>
    <p:extLst>
      <p:ext uri="{BB962C8B-B14F-4D97-AF65-F5344CB8AC3E}">
        <p14:creationId xmlns:p14="http://schemas.microsoft.com/office/powerpoint/2010/main" val="14831645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pPr>
                <a:defRPr/>
              </a:pPr>
              <a:t>‹#›</a:t>
            </a:fld>
            <a:endParaRPr lang="en-US" altLang="zh-CN"/>
          </a:p>
        </p:txBody>
      </p:sp>
    </p:spTree>
    <p:extLst>
      <p:ext uri="{BB962C8B-B14F-4D97-AF65-F5344CB8AC3E}">
        <p14:creationId xmlns:p14="http://schemas.microsoft.com/office/powerpoint/2010/main" val="15757025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pPr>
                <a:defRPr/>
              </a:pPr>
              <a:t>‹#›</a:t>
            </a:fld>
            <a:endParaRPr lang="en-US" altLang="zh-CN"/>
          </a:p>
        </p:txBody>
      </p:sp>
    </p:spTree>
    <p:extLst>
      <p:ext uri="{BB962C8B-B14F-4D97-AF65-F5344CB8AC3E}">
        <p14:creationId xmlns:p14="http://schemas.microsoft.com/office/powerpoint/2010/main" val="9943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pPr>
                <a:defRPr/>
              </a:pPr>
              <a:t>‹#›</a:t>
            </a:fld>
            <a:endParaRPr lang="en-US" altLang="zh-CN"/>
          </a:p>
        </p:txBody>
      </p:sp>
    </p:spTree>
    <p:extLst>
      <p:ext uri="{BB962C8B-B14F-4D97-AF65-F5344CB8AC3E}">
        <p14:creationId xmlns:p14="http://schemas.microsoft.com/office/powerpoint/2010/main" val="2893632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pPr>
                <a:defRPr/>
              </a:pPr>
              <a:t>‹#›</a:t>
            </a:fld>
            <a:endParaRPr lang="en-US" altLang="zh-CN"/>
          </a:p>
        </p:txBody>
      </p:sp>
    </p:spTree>
    <p:extLst>
      <p:ext uri="{BB962C8B-B14F-4D97-AF65-F5344CB8AC3E}">
        <p14:creationId xmlns:p14="http://schemas.microsoft.com/office/powerpoint/2010/main" val="409492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B2F23B-AF66-41A9-897D-44609AD9DFB7}" type="datetimeFigureOut">
              <a:rPr lang="zh-CN" altLang="en-US" smtClean="0"/>
              <a:t>2021/4/8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pPr>
                <a:defRPr/>
              </a:pPr>
              <a:t>‹#›</a:t>
            </a:fld>
            <a:endParaRPr lang="en-US" altLang="zh-CN"/>
          </a:p>
        </p:txBody>
      </p:sp>
    </p:spTree>
    <p:extLst>
      <p:ext uri="{BB962C8B-B14F-4D97-AF65-F5344CB8AC3E}">
        <p14:creationId xmlns:p14="http://schemas.microsoft.com/office/powerpoint/2010/main" val="1440382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pPr>
                <a:defRPr/>
              </a:pPr>
              <a:t>‹#›</a:t>
            </a:fld>
            <a:endParaRPr lang="en-US" altLang="zh-CN"/>
          </a:p>
        </p:txBody>
      </p:sp>
    </p:spTree>
    <p:extLst>
      <p:ext uri="{BB962C8B-B14F-4D97-AF65-F5344CB8AC3E}">
        <p14:creationId xmlns:p14="http://schemas.microsoft.com/office/powerpoint/2010/main" val="9290099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pPr>
                <a:defRPr/>
              </a:pPr>
              <a:t>‹#›</a:t>
            </a:fld>
            <a:endParaRPr lang="en-US" altLang="zh-CN"/>
          </a:p>
        </p:txBody>
      </p:sp>
    </p:spTree>
    <p:extLst>
      <p:ext uri="{BB962C8B-B14F-4D97-AF65-F5344CB8AC3E}">
        <p14:creationId xmlns:p14="http://schemas.microsoft.com/office/powerpoint/2010/main" val="3039075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矩形 15"/>
          <p:cNvSpPr>
            <a:spLocks noGrp="1" noChangeArrowheads="1"/>
          </p:cNvSpPr>
          <p:nvPr>
            <p:ph type="sldNum" sz="quarter" idx="10"/>
          </p:nvPr>
        </p:nvSpPr>
        <p:spPr>
          <a:ln/>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pPr>
                <a:defRPr/>
              </a:pPr>
              <a:t>‹#›</a:t>
            </a:fld>
            <a:endParaRPr lang="en-US" altLang="zh-CN"/>
          </a:p>
        </p:txBody>
      </p:sp>
    </p:spTree>
    <p:extLst>
      <p:ext uri="{BB962C8B-B14F-4D97-AF65-F5344CB8AC3E}">
        <p14:creationId xmlns:p14="http://schemas.microsoft.com/office/powerpoint/2010/main" val="38458088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extLst>
      <p:ext uri="{BB962C8B-B14F-4D97-AF65-F5344CB8AC3E}">
        <p14:creationId xmlns:p14="http://schemas.microsoft.com/office/powerpoint/2010/main" val="18163937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extLst>
      <p:ext uri="{BB962C8B-B14F-4D97-AF65-F5344CB8AC3E}">
        <p14:creationId xmlns:p14="http://schemas.microsoft.com/office/powerpoint/2010/main" val="148907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extLst>
      <p:ext uri="{BB962C8B-B14F-4D97-AF65-F5344CB8AC3E}">
        <p14:creationId xmlns:p14="http://schemas.microsoft.com/office/powerpoint/2010/main" val="26101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a:t>单击此处编辑母版标题样式</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extLst>
      <p:ext uri="{BB962C8B-B14F-4D97-AF65-F5344CB8AC3E}">
        <p14:creationId xmlns:p14="http://schemas.microsoft.com/office/powerpoint/2010/main" val="18490208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624417" y="6524625"/>
            <a:ext cx="1919816"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extLst>
      <p:ext uri="{BB962C8B-B14F-4D97-AF65-F5344CB8AC3E}">
        <p14:creationId xmlns:p14="http://schemas.microsoft.com/office/powerpoint/2010/main" val="3486127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extLst>
      <p:ext uri="{BB962C8B-B14F-4D97-AF65-F5344CB8AC3E}">
        <p14:creationId xmlns:p14="http://schemas.microsoft.com/office/powerpoint/2010/main" val="721213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2B2F23B-AF66-41A9-897D-44609AD9DFB7}" type="datetimeFigureOut">
              <a:rPr lang="zh-CN" altLang="en-US" smtClean="0"/>
              <a:t>2021/4/8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extLst>
      <p:ext uri="{BB962C8B-B14F-4D97-AF65-F5344CB8AC3E}">
        <p14:creationId xmlns:p14="http://schemas.microsoft.com/office/powerpoint/2010/main" val="1310622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16344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5920153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itchFamily="34" charset="0"/>
              </a:defRPr>
            </a:lvl1pPr>
          </a:lstStyle>
          <a:p>
            <a:pPr>
              <a:defRPr/>
            </a:pPr>
            <a:endParaRPr lang="en-US" altLang="zh-CN"/>
          </a:p>
        </p:txBody>
      </p:sp>
    </p:spTree>
    <p:extLst>
      <p:ext uri="{BB962C8B-B14F-4D97-AF65-F5344CB8AC3E}">
        <p14:creationId xmlns:p14="http://schemas.microsoft.com/office/powerpoint/2010/main" val="1370105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2021/4/8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2021/4/8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4.xml"/><Relationship Id="rId2" Type="http://schemas.openxmlformats.org/officeDocument/2006/relationships/slideLayout" Target="../slideLayouts/slideLayout30.xml"/><Relationship Id="rId16" Type="http://schemas.openxmlformats.org/officeDocument/2006/relationships/tags" Target="../tags/tag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ags" Target="../tags/tag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6.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3.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2.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2021/4/8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t>‹#›</a:t>
            </a:fld>
            <a:r>
              <a:rPr lang="en-US" altLang="zh-CN"/>
              <a:t>- </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6"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7"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p>
          <a:p>
            <a:pPr lvl="3"/>
            <a:r>
              <a:rPr lang="zh-CN" altLang="en-US" dirty="0"/>
              <a:t>第四级</a:t>
            </a:r>
          </a:p>
          <a:p>
            <a:pPr lvl="4"/>
            <a:r>
              <a:rPr lang="zh-CN" altLang="en-US" dirty="0"/>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5"/>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6"/>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2021/4/8 Thursday</a:t>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pPr>
                <a:defRPr/>
              </a:pPr>
              <a:t>‹#›</a:t>
            </a:fld>
            <a:endParaRPr lang="en-US" altLang="zh-CN"/>
          </a:p>
        </p:txBody>
      </p:sp>
    </p:spTree>
    <p:extLst>
      <p:ext uri="{BB962C8B-B14F-4D97-AF65-F5344CB8AC3E}">
        <p14:creationId xmlns:p14="http://schemas.microsoft.com/office/powerpoint/2010/main" val="15809504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sz="1800"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extLst>
      <p:ext uri="{BB962C8B-B14F-4D97-AF65-F5344CB8AC3E}">
        <p14:creationId xmlns:p14="http://schemas.microsoft.com/office/powerpoint/2010/main" val="378055433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2.png"/><Relationship Id="rId4" Type="http://schemas.microsoft.com/office/2007/relationships/hdphoto" Target="../media/hdphoto2.wdp"/><Relationship Id="rId9" Type="http://schemas.openxmlformats.org/officeDocument/2006/relationships/image" Target="../media/image15.w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image" Target="../media/image28.tmp"/><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notesSlide" Target="../notesSlides/notesSlide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slideLayout" Target="../slideLayouts/slideLayout7.xml"/><Relationship Id="rId5" Type="http://schemas.openxmlformats.org/officeDocument/2006/relationships/tags" Target="../tags/tag10.xml"/><Relationship Id="rId10" Type="http://schemas.openxmlformats.org/officeDocument/2006/relationships/tags" Target="../tags/tag15.xml"/><Relationship Id="rId4" Type="http://schemas.openxmlformats.org/officeDocument/2006/relationships/tags" Target="../tags/tag9.xml"/><Relationship Id="rId9" Type="http://schemas.openxmlformats.org/officeDocument/2006/relationships/tags" Target="../tags/tag14.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18" Type="http://schemas.openxmlformats.org/officeDocument/2006/relationships/tags" Target="../tags/tag33.xml"/><Relationship Id="rId26" Type="http://schemas.openxmlformats.org/officeDocument/2006/relationships/tags" Target="../tags/tag41.xml"/><Relationship Id="rId3" Type="http://schemas.openxmlformats.org/officeDocument/2006/relationships/tags" Target="../tags/tag18.xml"/><Relationship Id="rId21" Type="http://schemas.openxmlformats.org/officeDocument/2006/relationships/tags" Target="../tags/tag36.xml"/><Relationship Id="rId34" Type="http://schemas.openxmlformats.org/officeDocument/2006/relationships/tags" Target="../tags/tag49.xml"/><Relationship Id="rId7" Type="http://schemas.openxmlformats.org/officeDocument/2006/relationships/tags" Target="../tags/tag22.xml"/><Relationship Id="rId12" Type="http://schemas.openxmlformats.org/officeDocument/2006/relationships/tags" Target="../tags/tag27.xml"/><Relationship Id="rId17" Type="http://schemas.openxmlformats.org/officeDocument/2006/relationships/tags" Target="../tags/tag32.xml"/><Relationship Id="rId25" Type="http://schemas.openxmlformats.org/officeDocument/2006/relationships/tags" Target="../tags/tag40.xml"/><Relationship Id="rId33" Type="http://schemas.openxmlformats.org/officeDocument/2006/relationships/tags" Target="../tags/tag48.xml"/><Relationship Id="rId2" Type="http://schemas.openxmlformats.org/officeDocument/2006/relationships/tags" Target="../tags/tag17.xml"/><Relationship Id="rId16" Type="http://schemas.openxmlformats.org/officeDocument/2006/relationships/tags" Target="../tags/tag31.xml"/><Relationship Id="rId20" Type="http://schemas.openxmlformats.org/officeDocument/2006/relationships/tags" Target="../tags/tag35.xml"/><Relationship Id="rId29" Type="http://schemas.openxmlformats.org/officeDocument/2006/relationships/tags" Target="../tags/tag44.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24" Type="http://schemas.openxmlformats.org/officeDocument/2006/relationships/tags" Target="../tags/tag39.xml"/><Relationship Id="rId32" Type="http://schemas.openxmlformats.org/officeDocument/2006/relationships/tags" Target="../tags/tag47.xml"/><Relationship Id="rId37" Type="http://schemas.openxmlformats.org/officeDocument/2006/relationships/image" Target="../media/image28.tmp"/><Relationship Id="rId5" Type="http://schemas.openxmlformats.org/officeDocument/2006/relationships/tags" Target="../tags/tag20.xml"/><Relationship Id="rId15" Type="http://schemas.openxmlformats.org/officeDocument/2006/relationships/tags" Target="../tags/tag30.xml"/><Relationship Id="rId23" Type="http://schemas.openxmlformats.org/officeDocument/2006/relationships/tags" Target="../tags/tag38.xml"/><Relationship Id="rId28" Type="http://schemas.openxmlformats.org/officeDocument/2006/relationships/tags" Target="../tags/tag43.xml"/><Relationship Id="rId36" Type="http://schemas.openxmlformats.org/officeDocument/2006/relationships/notesSlide" Target="../notesSlides/notesSlide13.xml"/><Relationship Id="rId10" Type="http://schemas.openxmlformats.org/officeDocument/2006/relationships/tags" Target="../tags/tag25.xml"/><Relationship Id="rId19" Type="http://schemas.openxmlformats.org/officeDocument/2006/relationships/tags" Target="../tags/tag34.xml"/><Relationship Id="rId31" Type="http://schemas.openxmlformats.org/officeDocument/2006/relationships/tags" Target="../tags/tag46.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 Id="rId22" Type="http://schemas.openxmlformats.org/officeDocument/2006/relationships/tags" Target="../tags/tag37.xml"/><Relationship Id="rId27" Type="http://schemas.openxmlformats.org/officeDocument/2006/relationships/tags" Target="../tags/tag42.xml"/><Relationship Id="rId30" Type="http://schemas.openxmlformats.org/officeDocument/2006/relationships/tags" Target="../tags/tag45.xml"/><Relationship Id="rId35"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tags" Target="../tags/tag62.xml"/><Relationship Id="rId18" Type="http://schemas.openxmlformats.org/officeDocument/2006/relationships/tags" Target="../tags/tag67.xml"/><Relationship Id="rId26" Type="http://schemas.openxmlformats.org/officeDocument/2006/relationships/tags" Target="../tags/tag75.xml"/><Relationship Id="rId3" Type="http://schemas.openxmlformats.org/officeDocument/2006/relationships/tags" Target="../tags/tag52.xml"/><Relationship Id="rId21" Type="http://schemas.openxmlformats.org/officeDocument/2006/relationships/tags" Target="../tags/tag70.xml"/><Relationship Id="rId34" Type="http://schemas.openxmlformats.org/officeDocument/2006/relationships/tags" Target="../tags/tag83.xml"/><Relationship Id="rId7" Type="http://schemas.openxmlformats.org/officeDocument/2006/relationships/tags" Target="../tags/tag56.xml"/><Relationship Id="rId12" Type="http://schemas.openxmlformats.org/officeDocument/2006/relationships/tags" Target="../tags/tag61.xml"/><Relationship Id="rId17" Type="http://schemas.openxmlformats.org/officeDocument/2006/relationships/tags" Target="../tags/tag66.xml"/><Relationship Id="rId25" Type="http://schemas.openxmlformats.org/officeDocument/2006/relationships/tags" Target="../tags/tag74.xml"/><Relationship Id="rId33" Type="http://schemas.openxmlformats.org/officeDocument/2006/relationships/tags" Target="../tags/tag82.xml"/><Relationship Id="rId2" Type="http://schemas.openxmlformats.org/officeDocument/2006/relationships/tags" Target="../tags/tag51.xml"/><Relationship Id="rId16" Type="http://schemas.openxmlformats.org/officeDocument/2006/relationships/tags" Target="../tags/tag65.xml"/><Relationship Id="rId20" Type="http://schemas.openxmlformats.org/officeDocument/2006/relationships/tags" Target="../tags/tag69.xml"/><Relationship Id="rId29" Type="http://schemas.openxmlformats.org/officeDocument/2006/relationships/tags" Target="../tags/tag78.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tags" Target="../tags/tag60.xml"/><Relationship Id="rId24" Type="http://schemas.openxmlformats.org/officeDocument/2006/relationships/tags" Target="../tags/tag73.xml"/><Relationship Id="rId32" Type="http://schemas.openxmlformats.org/officeDocument/2006/relationships/tags" Target="../tags/tag81.xml"/><Relationship Id="rId37" Type="http://schemas.openxmlformats.org/officeDocument/2006/relationships/image" Target="../media/image28.tmp"/><Relationship Id="rId5" Type="http://schemas.openxmlformats.org/officeDocument/2006/relationships/tags" Target="../tags/tag54.xml"/><Relationship Id="rId15" Type="http://schemas.openxmlformats.org/officeDocument/2006/relationships/tags" Target="../tags/tag64.xml"/><Relationship Id="rId23" Type="http://schemas.openxmlformats.org/officeDocument/2006/relationships/tags" Target="../tags/tag72.xml"/><Relationship Id="rId28" Type="http://schemas.openxmlformats.org/officeDocument/2006/relationships/tags" Target="../tags/tag77.xml"/><Relationship Id="rId36" Type="http://schemas.openxmlformats.org/officeDocument/2006/relationships/notesSlide" Target="../notesSlides/notesSlide14.xml"/><Relationship Id="rId10" Type="http://schemas.openxmlformats.org/officeDocument/2006/relationships/tags" Target="../tags/tag59.xml"/><Relationship Id="rId19" Type="http://schemas.openxmlformats.org/officeDocument/2006/relationships/tags" Target="../tags/tag68.xml"/><Relationship Id="rId31" Type="http://schemas.openxmlformats.org/officeDocument/2006/relationships/tags" Target="../tags/tag80.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tags" Target="../tags/tag63.xml"/><Relationship Id="rId22" Type="http://schemas.openxmlformats.org/officeDocument/2006/relationships/tags" Target="../tags/tag71.xml"/><Relationship Id="rId27" Type="http://schemas.openxmlformats.org/officeDocument/2006/relationships/tags" Target="../tags/tag76.xml"/><Relationship Id="rId30" Type="http://schemas.openxmlformats.org/officeDocument/2006/relationships/tags" Target="../tags/tag79.xml"/><Relationship Id="rId35"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18" Type="http://schemas.openxmlformats.org/officeDocument/2006/relationships/tags" Target="../tags/tag101.xml"/><Relationship Id="rId26" Type="http://schemas.openxmlformats.org/officeDocument/2006/relationships/tags" Target="../tags/tag109.xml"/><Relationship Id="rId3" Type="http://schemas.openxmlformats.org/officeDocument/2006/relationships/tags" Target="../tags/tag86.xml"/><Relationship Id="rId21" Type="http://schemas.openxmlformats.org/officeDocument/2006/relationships/tags" Target="../tags/tag104.xml"/><Relationship Id="rId34" Type="http://schemas.openxmlformats.org/officeDocument/2006/relationships/tags" Target="../tags/tag117.xml"/><Relationship Id="rId7" Type="http://schemas.openxmlformats.org/officeDocument/2006/relationships/tags" Target="../tags/tag90.xml"/><Relationship Id="rId12" Type="http://schemas.openxmlformats.org/officeDocument/2006/relationships/tags" Target="../tags/tag95.xml"/><Relationship Id="rId17" Type="http://schemas.openxmlformats.org/officeDocument/2006/relationships/tags" Target="../tags/tag100.xml"/><Relationship Id="rId25" Type="http://schemas.openxmlformats.org/officeDocument/2006/relationships/tags" Target="../tags/tag108.xml"/><Relationship Id="rId33" Type="http://schemas.openxmlformats.org/officeDocument/2006/relationships/tags" Target="../tags/tag116.xml"/><Relationship Id="rId2" Type="http://schemas.openxmlformats.org/officeDocument/2006/relationships/tags" Target="../tags/tag85.xml"/><Relationship Id="rId16" Type="http://schemas.openxmlformats.org/officeDocument/2006/relationships/tags" Target="../tags/tag99.xml"/><Relationship Id="rId20" Type="http://schemas.openxmlformats.org/officeDocument/2006/relationships/tags" Target="../tags/tag103.xml"/><Relationship Id="rId29" Type="http://schemas.openxmlformats.org/officeDocument/2006/relationships/tags" Target="../tags/tag112.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24" Type="http://schemas.openxmlformats.org/officeDocument/2006/relationships/tags" Target="../tags/tag107.xml"/><Relationship Id="rId32" Type="http://schemas.openxmlformats.org/officeDocument/2006/relationships/tags" Target="../tags/tag115.xml"/><Relationship Id="rId37" Type="http://schemas.openxmlformats.org/officeDocument/2006/relationships/image" Target="../media/image28.tmp"/><Relationship Id="rId5" Type="http://schemas.openxmlformats.org/officeDocument/2006/relationships/tags" Target="../tags/tag88.xml"/><Relationship Id="rId15" Type="http://schemas.openxmlformats.org/officeDocument/2006/relationships/tags" Target="../tags/tag98.xml"/><Relationship Id="rId23" Type="http://schemas.openxmlformats.org/officeDocument/2006/relationships/tags" Target="../tags/tag106.xml"/><Relationship Id="rId28" Type="http://schemas.openxmlformats.org/officeDocument/2006/relationships/tags" Target="../tags/tag111.xml"/><Relationship Id="rId36" Type="http://schemas.openxmlformats.org/officeDocument/2006/relationships/notesSlide" Target="../notesSlides/notesSlide15.xml"/><Relationship Id="rId10" Type="http://schemas.openxmlformats.org/officeDocument/2006/relationships/tags" Target="../tags/tag93.xml"/><Relationship Id="rId19" Type="http://schemas.openxmlformats.org/officeDocument/2006/relationships/tags" Target="../tags/tag102.xml"/><Relationship Id="rId31" Type="http://schemas.openxmlformats.org/officeDocument/2006/relationships/tags" Target="../tags/tag114.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tags" Target="../tags/tag97.xml"/><Relationship Id="rId22" Type="http://schemas.openxmlformats.org/officeDocument/2006/relationships/tags" Target="../tags/tag105.xml"/><Relationship Id="rId27" Type="http://schemas.openxmlformats.org/officeDocument/2006/relationships/tags" Target="../tags/tag110.xml"/><Relationship Id="rId30" Type="http://schemas.openxmlformats.org/officeDocument/2006/relationships/tags" Target="../tags/tag113.xml"/><Relationship Id="rId35"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tags" Target="../tags/tag125.xml"/><Relationship Id="rId13" Type="http://schemas.openxmlformats.org/officeDocument/2006/relationships/tags" Target="../tags/tag130.xml"/><Relationship Id="rId18" Type="http://schemas.openxmlformats.org/officeDocument/2006/relationships/tags" Target="../tags/tag135.xml"/><Relationship Id="rId26" Type="http://schemas.openxmlformats.org/officeDocument/2006/relationships/tags" Target="../tags/tag143.xml"/><Relationship Id="rId3" Type="http://schemas.openxmlformats.org/officeDocument/2006/relationships/tags" Target="../tags/tag120.xml"/><Relationship Id="rId21" Type="http://schemas.openxmlformats.org/officeDocument/2006/relationships/tags" Target="../tags/tag138.xml"/><Relationship Id="rId34" Type="http://schemas.openxmlformats.org/officeDocument/2006/relationships/tags" Target="../tags/tag151.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tags" Target="../tags/tag134.xml"/><Relationship Id="rId25" Type="http://schemas.openxmlformats.org/officeDocument/2006/relationships/tags" Target="../tags/tag142.xml"/><Relationship Id="rId33" Type="http://schemas.openxmlformats.org/officeDocument/2006/relationships/tags" Target="../tags/tag150.xml"/><Relationship Id="rId2" Type="http://schemas.openxmlformats.org/officeDocument/2006/relationships/tags" Target="../tags/tag119.xml"/><Relationship Id="rId16" Type="http://schemas.openxmlformats.org/officeDocument/2006/relationships/tags" Target="../tags/tag133.xml"/><Relationship Id="rId20" Type="http://schemas.openxmlformats.org/officeDocument/2006/relationships/tags" Target="../tags/tag137.xml"/><Relationship Id="rId29" Type="http://schemas.openxmlformats.org/officeDocument/2006/relationships/tags" Target="../tags/tag146.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24" Type="http://schemas.openxmlformats.org/officeDocument/2006/relationships/tags" Target="../tags/tag141.xml"/><Relationship Id="rId32" Type="http://schemas.openxmlformats.org/officeDocument/2006/relationships/tags" Target="../tags/tag149.xml"/><Relationship Id="rId37" Type="http://schemas.openxmlformats.org/officeDocument/2006/relationships/image" Target="../media/image28.tmp"/><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tags" Target="../tags/tag140.xml"/><Relationship Id="rId28" Type="http://schemas.openxmlformats.org/officeDocument/2006/relationships/tags" Target="../tags/tag145.xml"/><Relationship Id="rId36" Type="http://schemas.openxmlformats.org/officeDocument/2006/relationships/notesSlide" Target="../notesSlides/notesSlide16.xml"/><Relationship Id="rId10" Type="http://schemas.openxmlformats.org/officeDocument/2006/relationships/tags" Target="../tags/tag127.xml"/><Relationship Id="rId19" Type="http://schemas.openxmlformats.org/officeDocument/2006/relationships/tags" Target="../tags/tag136.xml"/><Relationship Id="rId31" Type="http://schemas.openxmlformats.org/officeDocument/2006/relationships/tags" Target="../tags/tag148.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tags" Target="../tags/tag139.xml"/><Relationship Id="rId27" Type="http://schemas.openxmlformats.org/officeDocument/2006/relationships/tags" Target="../tags/tag144.xml"/><Relationship Id="rId30" Type="http://schemas.openxmlformats.org/officeDocument/2006/relationships/tags" Target="../tags/tag147.xml"/><Relationship Id="rId35"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tags" Target="../tags/tag164.xml"/><Relationship Id="rId18" Type="http://schemas.openxmlformats.org/officeDocument/2006/relationships/tags" Target="../tags/tag169.xml"/><Relationship Id="rId26" Type="http://schemas.openxmlformats.org/officeDocument/2006/relationships/tags" Target="../tags/tag177.xml"/><Relationship Id="rId3" Type="http://schemas.openxmlformats.org/officeDocument/2006/relationships/tags" Target="../tags/tag154.xml"/><Relationship Id="rId21" Type="http://schemas.openxmlformats.org/officeDocument/2006/relationships/tags" Target="../tags/tag172.xml"/><Relationship Id="rId34" Type="http://schemas.openxmlformats.org/officeDocument/2006/relationships/tags" Target="../tags/tag185.xml"/><Relationship Id="rId7" Type="http://schemas.openxmlformats.org/officeDocument/2006/relationships/tags" Target="../tags/tag158.xml"/><Relationship Id="rId12" Type="http://schemas.openxmlformats.org/officeDocument/2006/relationships/tags" Target="../tags/tag163.xml"/><Relationship Id="rId17" Type="http://schemas.openxmlformats.org/officeDocument/2006/relationships/tags" Target="../tags/tag168.xml"/><Relationship Id="rId25" Type="http://schemas.openxmlformats.org/officeDocument/2006/relationships/tags" Target="../tags/tag176.xml"/><Relationship Id="rId33" Type="http://schemas.openxmlformats.org/officeDocument/2006/relationships/tags" Target="../tags/tag184.xml"/><Relationship Id="rId2" Type="http://schemas.openxmlformats.org/officeDocument/2006/relationships/tags" Target="../tags/tag153.xml"/><Relationship Id="rId16" Type="http://schemas.openxmlformats.org/officeDocument/2006/relationships/tags" Target="../tags/tag167.xml"/><Relationship Id="rId20" Type="http://schemas.openxmlformats.org/officeDocument/2006/relationships/tags" Target="../tags/tag171.xml"/><Relationship Id="rId29" Type="http://schemas.openxmlformats.org/officeDocument/2006/relationships/tags" Target="../tags/tag180.xml"/><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24" Type="http://schemas.openxmlformats.org/officeDocument/2006/relationships/tags" Target="../tags/tag175.xml"/><Relationship Id="rId32" Type="http://schemas.openxmlformats.org/officeDocument/2006/relationships/tags" Target="../tags/tag183.xml"/><Relationship Id="rId37" Type="http://schemas.openxmlformats.org/officeDocument/2006/relationships/image" Target="../media/image28.tmp"/><Relationship Id="rId5" Type="http://schemas.openxmlformats.org/officeDocument/2006/relationships/tags" Target="../tags/tag156.xml"/><Relationship Id="rId15" Type="http://schemas.openxmlformats.org/officeDocument/2006/relationships/tags" Target="../tags/tag166.xml"/><Relationship Id="rId23" Type="http://schemas.openxmlformats.org/officeDocument/2006/relationships/tags" Target="../tags/tag174.xml"/><Relationship Id="rId28" Type="http://schemas.openxmlformats.org/officeDocument/2006/relationships/tags" Target="../tags/tag179.xml"/><Relationship Id="rId36" Type="http://schemas.openxmlformats.org/officeDocument/2006/relationships/notesSlide" Target="../notesSlides/notesSlide17.xml"/><Relationship Id="rId10" Type="http://schemas.openxmlformats.org/officeDocument/2006/relationships/tags" Target="../tags/tag161.xml"/><Relationship Id="rId19" Type="http://schemas.openxmlformats.org/officeDocument/2006/relationships/tags" Target="../tags/tag170.xml"/><Relationship Id="rId31" Type="http://schemas.openxmlformats.org/officeDocument/2006/relationships/tags" Target="../tags/tag182.xml"/><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 Id="rId22" Type="http://schemas.openxmlformats.org/officeDocument/2006/relationships/tags" Target="../tags/tag173.xml"/><Relationship Id="rId27" Type="http://schemas.openxmlformats.org/officeDocument/2006/relationships/tags" Target="../tags/tag178.xml"/><Relationship Id="rId30" Type="http://schemas.openxmlformats.org/officeDocument/2006/relationships/tags" Target="../tags/tag181.xml"/><Relationship Id="rId35"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18" Type="http://schemas.openxmlformats.org/officeDocument/2006/relationships/tags" Target="../tags/tag203.xml"/><Relationship Id="rId26" Type="http://schemas.openxmlformats.org/officeDocument/2006/relationships/tags" Target="../tags/tag211.xml"/><Relationship Id="rId3" Type="http://schemas.openxmlformats.org/officeDocument/2006/relationships/tags" Target="../tags/tag188.xml"/><Relationship Id="rId21" Type="http://schemas.openxmlformats.org/officeDocument/2006/relationships/tags" Target="../tags/tag206.xml"/><Relationship Id="rId7" Type="http://schemas.openxmlformats.org/officeDocument/2006/relationships/tags" Target="../tags/tag192.xml"/><Relationship Id="rId12" Type="http://schemas.openxmlformats.org/officeDocument/2006/relationships/tags" Target="../tags/tag197.xml"/><Relationship Id="rId17" Type="http://schemas.openxmlformats.org/officeDocument/2006/relationships/tags" Target="../tags/tag202.xml"/><Relationship Id="rId25" Type="http://schemas.openxmlformats.org/officeDocument/2006/relationships/tags" Target="../tags/tag210.xml"/><Relationship Id="rId2" Type="http://schemas.openxmlformats.org/officeDocument/2006/relationships/tags" Target="../tags/tag187.xml"/><Relationship Id="rId16" Type="http://schemas.openxmlformats.org/officeDocument/2006/relationships/tags" Target="../tags/tag201.xml"/><Relationship Id="rId20" Type="http://schemas.openxmlformats.org/officeDocument/2006/relationships/tags" Target="../tags/tag205.xml"/><Relationship Id="rId29" Type="http://schemas.openxmlformats.org/officeDocument/2006/relationships/notesSlide" Target="../notesSlides/notesSlide24.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24" Type="http://schemas.openxmlformats.org/officeDocument/2006/relationships/tags" Target="../tags/tag209.xml"/><Relationship Id="rId5" Type="http://schemas.openxmlformats.org/officeDocument/2006/relationships/tags" Target="../tags/tag190.xml"/><Relationship Id="rId15" Type="http://schemas.openxmlformats.org/officeDocument/2006/relationships/tags" Target="../tags/tag200.xml"/><Relationship Id="rId23" Type="http://schemas.openxmlformats.org/officeDocument/2006/relationships/tags" Target="../tags/tag208.xml"/><Relationship Id="rId28" Type="http://schemas.openxmlformats.org/officeDocument/2006/relationships/slideLayout" Target="../slideLayouts/slideLayout7.xml"/><Relationship Id="rId10" Type="http://schemas.openxmlformats.org/officeDocument/2006/relationships/tags" Target="../tags/tag195.xml"/><Relationship Id="rId19" Type="http://schemas.openxmlformats.org/officeDocument/2006/relationships/tags" Target="../tags/tag204.xml"/><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tags" Target="../tags/tag199.xml"/><Relationship Id="rId22" Type="http://schemas.openxmlformats.org/officeDocument/2006/relationships/tags" Target="../tags/tag207.xml"/><Relationship Id="rId27" Type="http://schemas.openxmlformats.org/officeDocument/2006/relationships/tags" Target="../tags/tag212.xml"/><Relationship Id="rId30" Type="http://schemas.openxmlformats.org/officeDocument/2006/relationships/image" Target="../media/image28.tmp"/></Relationships>
</file>

<file path=ppt/slides/_rels/slide32.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18" Type="http://schemas.openxmlformats.org/officeDocument/2006/relationships/tags" Target="../tags/tag230.xml"/><Relationship Id="rId26" Type="http://schemas.openxmlformats.org/officeDocument/2006/relationships/tags" Target="../tags/tag238.xml"/><Relationship Id="rId3" Type="http://schemas.openxmlformats.org/officeDocument/2006/relationships/tags" Target="../tags/tag215.xml"/><Relationship Id="rId21" Type="http://schemas.openxmlformats.org/officeDocument/2006/relationships/tags" Target="../tags/tag233.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tags" Target="../tags/tag229.xml"/><Relationship Id="rId25" Type="http://schemas.openxmlformats.org/officeDocument/2006/relationships/tags" Target="../tags/tag237.xml"/><Relationship Id="rId2" Type="http://schemas.openxmlformats.org/officeDocument/2006/relationships/tags" Target="../tags/tag214.xml"/><Relationship Id="rId16" Type="http://schemas.openxmlformats.org/officeDocument/2006/relationships/tags" Target="../tags/tag228.xml"/><Relationship Id="rId20" Type="http://schemas.openxmlformats.org/officeDocument/2006/relationships/tags" Target="../tags/tag232.xml"/><Relationship Id="rId29" Type="http://schemas.openxmlformats.org/officeDocument/2006/relationships/notesSlide" Target="../notesSlides/notesSlide25.xml"/><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tags" Target="../tags/tag223.xml"/><Relationship Id="rId24" Type="http://schemas.openxmlformats.org/officeDocument/2006/relationships/tags" Target="../tags/tag236.xml"/><Relationship Id="rId5" Type="http://schemas.openxmlformats.org/officeDocument/2006/relationships/tags" Target="../tags/tag217.xml"/><Relationship Id="rId15" Type="http://schemas.openxmlformats.org/officeDocument/2006/relationships/tags" Target="../tags/tag227.xml"/><Relationship Id="rId23" Type="http://schemas.openxmlformats.org/officeDocument/2006/relationships/tags" Target="../tags/tag235.xml"/><Relationship Id="rId28" Type="http://schemas.openxmlformats.org/officeDocument/2006/relationships/slideLayout" Target="../slideLayouts/slideLayout7.xml"/><Relationship Id="rId10" Type="http://schemas.openxmlformats.org/officeDocument/2006/relationships/tags" Target="../tags/tag222.xml"/><Relationship Id="rId19" Type="http://schemas.openxmlformats.org/officeDocument/2006/relationships/tags" Target="../tags/tag231.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 Id="rId22" Type="http://schemas.openxmlformats.org/officeDocument/2006/relationships/tags" Target="../tags/tag234.xml"/><Relationship Id="rId27" Type="http://schemas.openxmlformats.org/officeDocument/2006/relationships/tags" Target="../tags/tag239.xml"/><Relationship Id="rId30" Type="http://schemas.openxmlformats.org/officeDocument/2006/relationships/image" Target="../media/image28.tmp"/></Relationships>
</file>

<file path=ppt/slides/_rels/slide33.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26" Type="http://schemas.openxmlformats.org/officeDocument/2006/relationships/tags" Target="../tags/tag265.xml"/><Relationship Id="rId3" Type="http://schemas.openxmlformats.org/officeDocument/2006/relationships/tags" Target="../tags/tag242.xml"/><Relationship Id="rId21" Type="http://schemas.openxmlformats.org/officeDocument/2006/relationships/tags" Target="../tags/tag260.xml"/><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5" Type="http://schemas.openxmlformats.org/officeDocument/2006/relationships/tags" Target="../tags/tag264.xml"/><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tags" Target="../tags/tag259.xml"/><Relationship Id="rId29" Type="http://schemas.openxmlformats.org/officeDocument/2006/relationships/notesSlide" Target="../notesSlides/notesSlide26.xml"/><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24" Type="http://schemas.openxmlformats.org/officeDocument/2006/relationships/tags" Target="../tags/tag263.xml"/><Relationship Id="rId5" Type="http://schemas.openxmlformats.org/officeDocument/2006/relationships/tags" Target="../tags/tag244.xml"/><Relationship Id="rId15" Type="http://schemas.openxmlformats.org/officeDocument/2006/relationships/tags" Target="../tags/tag254.xml"/><Relationship Id="rId23" Type="http://schemas.openxmlformats.org/officeDocument/2006/relationships/tags" Target="../tags/tag262.xml"/><Relationship Id="rId28" Type="http://schemas.openxmlformats.org/officeDocument/2006/relationships/slideLayout" Target="../slideLayouts/slideLayout7.xml"/><Relationship Id="rId10" Type="http://schemas.openxmlformats.org/officeDocument/2006/relationships/tags" Target="../tags/tag249.xml"/><Relationship Id="rId19" Type="http://schemas.openxmlformats.org/officeDocument/2006/relationships/tags" Target="../tags/tag258.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 Id="rId22" Type="http://schemas.openxmlformats.org/officeDocument/2006/relationships/tags" Target="../tags/tag261.xml"/><Relationship Id="rId27" Type="http://schemas.openxmlformats.org/officeDocument/2006/relationships/tags" Target="../tags/tag266.xml"/><Relationship Id="rId30" Type="http://schemas.openxmlformats.org/officeDocument/2006/relationships/image" Target="../media/image28.tmp"/></Relationships>
</file>

<file path=ppt/slides/_rels/slide34.xml.rels><?xml version="1.0" encoding="UTF-8" standalone="yes"?>
<Relationships xmlns="http://schemas.openxmlformats.org/package/2006/relationships"><Relationship Id="rId8" Type="http://schemas.openxmlformats.org/officeDocument/2006/relationships/tags" Target="../tags/tag274.xml"/><Relationship Id="rId13" Type="http://schemas.openxmlformats.org/officeDocument/2006/relationships/tags" Target="../tags/tag279.xml"/><Relationship Id="rId18" Type="http://schemas.openxmlformats.org/officeDocument/2006/relationships/tags" Target="../tags/tag284.xml"/><Relationship Id="rId26" Type="http://schemas.openxmlformats.org/officeDocument/2006/relationships/tags" Target="../tags/tag292.xml"/><Relationship Id="rId3" Type="http://schemas.openxmlformats.org/officeDocument/2006/relationships/tags" Target="../tags/tag269.xml"/><Relationship Id="rId21" Type="http://schemas.openxmlformats.org/officeDocument/2006/relationships/tags" Target="../tags/tag287.xml"/><Relationship Id="rId7" Type="http://schemas.openxmlformats.org/officeDocument/2006/relationships/tags" Target="../tags/tag273.xml"/><Relationship Id="rId12" Type="http://schemas.openxmlformats.org/officeDocument/2006/relationships/tags" Target="../tags/tag278.xml"/><Relationship Id="rId17" Type="http://schemas.openxmlformats.org/officeDocument/2006/relationships/tags" Target="../tags/tag283.xml"/><Relationship Id="rId25" Type="http://schemas.openxmlformats.org/officeDocument/2006/relationships/tags" Target="../tags/tag291.xml"/><Relationship Id="rId2" Type="http://schemas.openxmlformats.org/officeDocument/2006/relationships/tags" Target="../tags/tag268.xml"/><Relationship Id="rId16" Type="http://schemas.openxmlformats.org/officeDocument/2006/relationships/tags" Target="../tags/tag282.xml"/><Relationship Id="rId20" Type="http://schemas.openxmlformats.org/officeDocument/2006/relationships/tags" Target="../tags/tag286.xml"/><Relationship Id="rId29" Type="http://schemas.openxmlformats.org/officeDocument/2006/relationships/notesSlide" Target="../notesSlides/notesSlide27.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tags" Target="../tags/tag277.xml"/><Relationship Id="rId24" Type="http://schemas.openxmlformats.org/officeDocument/2006/relationships/tags" Target="../tags/tag290.xml"/><Relationship Id="rId5" Type="http://schemas.openxmlformats.org/officeDocument/2006/relationships/tags" Target="../tags/tag271.xml"/><Relationship Id="rId15" Type="http://schemas.openxmlformats.org/officeDocument/2006/relationships/tags" Target="../tags/tag281.xml"/><Relationship Id="rId23" Type="http://schemas.openxmlformats.org/officeDocument/2006/relationships/tags" Target="../tags/tag289.xml"/><Relationship Id="rId28" Type="http://schemas.openxmlformats.org/officeDocument/2006/relationships/slideLayout" Target="../slideLayouts/slideLayout7.xml"/><Relationship Id="rId10" Type="http://schemas.openxmlformats.org/officeDocument/2006/relationships/tags" Target="../tags/tag276.xml"/><Relationship Id="rId19" Type="http://schemas.openxmlformats.org/officeDocument/2006/relationships/tags" Target="../tags/tag285.xml"/><Relationship Id="rId4" Type="http://schemas.openxmlformats.org/officeDocument/2006/relationships/tags" Target="../tags/tag270.xml"/><Relationship Id="rId9" Type="http://schemas.openxmlformats.org/officeDocument/2006/relationships/tags" Target="../tags/tag275.xml"/><Relationship Id="rId14" Type="http://schemas.openxmlformats.org/officeDocument/2006/relationships/tags" Target="../tags/tag280.xml"/><Relationship Id="rId22" Type="http://schemas.openxmlformats.org/officeDocument/2006/relationships/tags" Target="../tags/tag288.xml"/><Relationship Id="rId27" Type="http://schemas.openxmlformats.org/officeDocument/2006/relationships/tags" Target="../tags/tag293.xml"/><Relationship Id="rId30" Type="http://schemas.openxmlformats.org/officeDocument/2006/relationships/image" Target="../media/image28.tmp"/></Relationships>
</file>

<file path=ppt/slides/_rels/slide35.xml.rels><?xml version="1.0" encoding="UTF-8" standalone="yes"?>
<Relationships xmlns="http://schemas.openxmlformats.org/package/2006/relationships"><Relationship Id="rId8" Type="http://schemas.openxmlformats.org/officeDocument/2006/relationships/tags" Target="../tags/tag301.xml"/><Relationship Id="rId13" Type="http://schemas.openxmlformats.org/officeDocument/2006/relationships/tags" Target="../tags/tag306.xml"/><Relationship Id="rId18" Type="http://schemas.openxmlformats.org/officeDocument/2006/relationships/tags" Target="../tags/tag311.xml"/><Relationship Id="rId26" Type="http://schemas.openxmlformats.org/officeDocument/2006/relationships/tags" Target="../tags/tag319.xml"/><Relationship Id="rId3" Type="http://schemas.openxmlformats.org/officeDocument/2006/relationships/tags" Target="../tags/tag296.xml"/><Relationship Id="rId21" Type="http://schemas.openxmlformats.org/officeDocument/2006/relationships/tags" Target="../tags/tag314.xml"/><Relationship Id="rId7" Type="http://schemas.openxmlformats.org/officeDocument/2006/relationships/tags" Target="../tags/tag300.xml"/><Relationship Id="rId12" Type="http://schemas.openxmlformats.org/officeDocument/2006/relationships/tags" Target="../tags/tag305.xml"/><Relationship Id="rId17" Type="http://schemas.openxmlformats.org/officeDocument/2006/relationships/tags" Target="../tags/tag310.xml"/><Relationship Id="rId25" Type="http://schemas.openxmlformats.org/officeDocument/2006/relationships/tags" Target="../tags/tag318.xml"/><Relationship Id="rId2" Type="http://schemas.openxmlformats.org/officeDocument/2006/relationships/tags" Target="../tags/tag295.xml"/><Relationship Id="rId16" Type="http://schemas.openxmlformats.org/officeDocument/2006/relationships/tags" Target="../tags/tag309.xml"/><Relationship Id="rId20" Type="http://schemas.openxmlformats.org/officeDocument/2006/relationships/tags" Target="../tags/tag313.xml"/><Relationship Id="rId29" Type="http://schemas.openxmlformats.org/officeDocument/2006/relationships/notesSlide" Target="../notesSlides/notesSlide28.xml"/><Relationship Id="rId1" Type="http://schemas.openxmlformats.org/officeDocument/2006/relationships/tags" Target="../tags/tag294.xml"/><Relationship Id="rId6" Type="http://schemas.openxmlformats.org/officeDocument/2006/relationships/tags" Target="../tags/tag299.xml"/><Relationship Id="rId11" Type="http://schemas.openxmlformats.org/officeDocument/2006/relationships/tags" Target="../tags/tag304.xml"/><Relationship Id="rId24" Type="http://schemas.openxmlformats.org/officeDocument/2006/relationships/tags" Target="../tags/tag317.xml"/><Relationship Id="rId5" Type="http://schemas.openxmlformats.org/officeDocument/2006/relationships/tags" Target="../tags/tag298.xml"/><Relationship Id="rId15" Type="http://schemas.openxmlformats.org/officeDocument/2006/relationships/tags" Target="../tags/tag308.xml"/><Relationship Id="rId23" Type="http://schemas.openxmlformats.org/officeDocument/2006/relationships/tags" Target="../tags/tag316.xml"/><Relationship Id="rId28" Type="http://schemas.openxmlformats.org/officeDocument/2006/relationships/slideLayout" Target="../slideLayouts/slideLayout7.xml"/><Relationship Id="rId10" Type="http://schemas.openxmlformats.org/officeDocument/2006/relationships/tags" Target="../tags/tag303.xml"/><Relationship Id="rId19" Type="http://schemas.openxmlformats.org/officeDocument/2006/relationships/tags" Target="../tags/tag312.xml"/><Relationship Id="rId4" Type="http://schemas.openxmlformats.org/officeDocument/2006/relationships/tags" Target="../tags/tag297.xml"/><Relationship Id="rId9" Type="http://schemas.openxmlformats.org/officeDocument/2006/relationships/tags" Target="../tags/tag302.xml"/><Relationship Id="rId14" Type="http://schemas.openxmlformats.org/officeDocument/2006/relationships/tags" Target="../tags/tag307.xml"/><Relationship Id="rId22" Type="http://schemas.openxmlformats.org/officeDocument/2006/relationships/tags" Target="../tags/tag315.xml"/><Relationship Id="rId27" Type="http://schemas.openxmlformats.org/officeDocument/2006/relationships/tags" Target="../tags/tag320.xml"/><Relationship Id="rId30" Type="http://schemas.openxmlformats.org/officeDocument/2006/relationships/image" Target="../media/image28.tm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p:blipFill>
        <p:spPr>
          <a:xfrm>
            <a:off x="0" y="0"/>
            <a:ext cx="3591499" cy="6858000"/>
          </a:xfrm>
          <a:prstGeom prst="rect">
            <a:avLst/>
          </a:prstGeom>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四、存储系统</a:t>
            </a:r>
          </a:p>
        </p:txBody>
      </p:sp>
      <p:sp>
        <p:nvSpPr>
          <p:cNvPr id="20" name="矩形 19">
            <a:extLst>
              <a:ext uri="{FF2B5EF4-FFF2-40B4-BE49-F238E27FC236}">
                <a16:creationId xmlns:a16="http://schemas.microsoft.com/office/drawing/2014/main" id="{10EF9F9F-70E2-47A9-9B50-C75D5BD09817}"/>
              </a:ext>
            </a:extLst>
          </p:cNvPr>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F3E92151-E84A-488E-8B86-B1648BC4DF61}"/>
              </a:ext>
            </a:extLst>
          </p:cNvPr>
          <p:cNvPicPr>
            <a:picLocks noChangeAspect="1"/>
          </p:cNvPicPr>
          <p:nvPr/>
        </p:nvPicPr>
        <p:blipFill>
          <a:blip r:embed="rId5">
            <a:clrChange>
              <a:clrFrom>
                <a:srgbClr val="656D78"/>
              </a:clrFrom>
              <a:clrTo>
                <a:srgbClr val="656D78">
                  <a:alpha val="0"/>
                </a:srgbClr>
              </a:clrTo>
            </a:clrChange>
          </a:blip>
          <a:stretch>
            <a:fillRect/>
          </a:stretch>
        </p:blipFill>
        <p:spPr>
          <a:xfrm>
            <a:off x="1317718" y="506407"/>
            <a:ext cx="880575" cy="877289"/>
          </a:xfrm>
          <a:prstGeom prst="rect">
            <a:avLst/>
          </a:prstGeom>
        </p:spPr>
      </p:pic>
      <p:sp>
        <p:nvSpPr>
          <p:cNvPr id="24" name="文本框 23">
            <a:extLst>
              <a:ext uri="{FF2B5EF4-FFF2-40B4-BE49-F238E27FC236}">
                <a16:creationId xmlns:a16="http://schemas.microsoft.com/office/drawing/2014/main" id="{E3CA8D5E-F9F5-4648-8B5F-4B9FDD4C2E28}"/>
              </a:ext>
            </a:extLst>
          </p:cNvPr>
          <p:cNvSpPr txBox="1"/>
          <p:nvPr/>
        </p:nvSpPr>
        <p:spPr>
          <a:xfrm>
            <a:off x="-26473" y="2750678"/>
            <a:ext cx="3411836" cy="954107"/>
          </a:xfrm>
          <a:prstGeom prst="rect">
            <a:avLst/>
          </a:prstGeom>
          <a:noFill/>
        </p:spPr>
        <p:txBody>
          <a:bodyPr wrap="square" rtlCol="0">
            <a:spAutoFit/>
          </a:bodyPr>
          <a:lstStyle/>
          <a:p>
            <a:pPr algn="ctr"/>
            <a:r>
              <a:rPr lang="zh-CN" altLang="en-US" sz="2800" spc="300" dirty="0">
                <a:solidFill>
                  <a:schemeClr val="bg1"/>
                </a:solidFill>
                <a:latin typeface="华文行楷" panose="02010800040101010101" pitchFamily="2" charset="-122"/>
                <a:ea typeface="华文行楷" panose="02010800040101010101" pitchFamily="2" charset="-122"/>
              </a:rPr>
              <a:t>原版权：</a:t>
            </a:r>
            <a:endParaRPr lang="en-US" altLang="zh-CN" sz="2800" spc="300" dirty="0">
              <a:solidFill>
                <a:schemeClr val="bg1"/>
              </a:solidFill>
              <a:latin typeface="华文行楷" panose="02010800040101010101" pitchFamily="2" charset="-122"/>
              <a:ea typeface="华文行楷" panose="02010800040101010101" pitchFamily="2" charset="-122"/>
            </a:endParaRPr>
          </a:p>
          <a:p>
            <a:pPr algn="ctr"/>
            <a:r>
              <a:rPr lang="zh-CN" altLang="en-US" sz="2800" spc="300" dirty="0">
                <a:solidFill>
                  <a:schemeClr val="bg1"/>
                </a:solidFill>
                <a:latin typeface="华文行楷" panose="02010800040101010101" pitchFamily="2" charset="-122"/>
                <a:ea typeface="华文行楷" panose="02010800040101010101" pitchFamily="2" charset="-122"/>
              </a:rPr>
              <a:t>谭志虎、秦磊华等</a:t>
            </a:r>
          </a:p>
        </p:txBody>
      </p:sp>
      <p:pic>
        <p:nvPicPr>
          <p:cNvPr id="26" name="图片 25">
            <a:extLst>
              <a:ext uri="{FF2B5EF4-FFF2-40B4-BE49-F238E27FC236}">
                <a16:creationId xmlns:a16="http://schemas.microsoft.com/office/drawing/2014/main" id="{4A18AE79-F5DF-45E7-84B1-940BB0BCB2E8}"/>
              </a:ext>
            </a:extLst>
          </p:cNvPr>
          <p:cNvPicPr>
            <a:picLocks noChangeAspect="1"/>
          </p:cNvPicPr>
          <p:nvPr/>
        </p:nvPicPr>
        <p:blipFill>
          <a:blip r:embed="rId6"/>
          <a:stretch>
            <a:fillRect/>
          </a:stretch>
        </p:blipFill>
        <p:spPr>
          <a:xfrm>
            <a:off x="-320962" y="1654403"/>
            <a:ext cx="4296880" cy="793906"/>
          </a:xfrm>
          <a:prstGeom prst="rect">
            <a:avLst/>
          </a:prstGeom>
        </p:spPr>
      </p:pic>
      <p:sp>
        <p:nvSpPr>
          <p:cNvPr id="27" name="文本框 26">
            <a:extLst>
              <a:ext uri="{FF2B5EF4-FFF2-40B4-BE49-F238E27FC236}">
                <a16:creationId xmlns:a16="http://schemas.microsoft.com/office/drawing/2014/main" id="{7F39A88E-9583-450E-B287-3F59979CC297}"/>
              </a:ext>
            </a:extLst>
          </p:cNvPr>
          <p:cNvSpPr txBox="1"/>
          <p:nvPr/>
        </p:nvSpPr>
        <p:spPr>
          <a:xfrm>
            <a:off x="-26473" y="5611613"/>
            <a:ext cx="3912460" cy="523220"/>
          </a:xfrm>
          <a:prstGeom prst="rect">
            <a:avLst/>
          </a:prstGeom>
          <a:noFill/>
        </p:spPr>
        <p:txBody>
          <a:bodyPr wrap="square" rtlCol="0">
            <a:spAutoFit/>
          </a:bodyPr>
          <a:lstStyle/>
          <a:p>
            <a:r>
              <a:rPr lang="zh-CN" altLang="en-US" sz="2800" spc="300" dirty="0">
                <a:solidFill>
                  <a:schemeClr val="bg1"/>
                </a:solidFill>
                <a:latin typeface="华文行楷" panose="02010800040101010101" pitchFamily="2" charset="-122"/>
                <a:ea typeface="华文行楷" panose="02010800040101010101" pitchFamily="2" charset="-122"/>
              </a:rPr>
              <a:t>改版及授课：刘双虎</a:t>
            </a:r>
          </a:p>
        </p:txBody>
      </p:sp>
      <p:pic>
        <p:nvPicPr>
          <p:cNvPr id="28" name="Picture 2" descr="20130702002045_美东行_副本">
            <a:extLst>
              <a:ext uri="{FF2B5EF4-FFF2-40B4-BE49-F238E27FC236}">
                <a16:creationId xmlns:a16="http://schemas.microsoft.com/office/drawing/2014/main" id="{98043BF8-AF02-4DAA-909A-086FC65B42A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188" t="20805" r="27417" b="4822"/>
          <a:stretch/>
        </p:blipFill>
        <p:spPr bwMode="auto">
          <a:xfrm>
            <a:off x="1003704" y="3917473"/>
            <a:ext cx="1286124" cy="1286124"/>
          </a:xfrm>
          <a:prstGeom prst="ellipse">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9" name="图片 28">
            <a:extLst>
              <a:ext uri="{FF2B5EF4-FFF2-40B4-BE49-F238E27FC236}">
                <a16:creationId xmlns:a16="http://schemas.microsoft.com/office/drawing/2014/main" id="{82E10008-A8E4-4157-895C-C0D9767B1632}"/>
              </a:ext>
            </a:extLst>
          </p:cNvPr>
          <p:cNvPicPr>
            <a:picLocks noChangeAspect="1"/>
          </p:cNvPicPr>
          <p:nvPr/>
        </p:nvPicPr>
        <p:blipFill>
          <a:blip r:embed="rId8"/>
          <a:stretch>
            <a:fillRect/>
          </a:stretch>
        </p:blipFill>
        <p:spPr>
          <a:xfrm>
            <a:off x="6018536" y="6250400"/>
            <a:ext cx="3440383" cy="607600"/>
          </a:xfrm>
          <a:prstGeom prst="rect">
            <a:avLst/>
          </a:prstGeom>
        </p:spPr>
      </p:pic>
      <p:sp>
        <p:nvSpPr>
          <p:cNvPr id="16" name="圆角矩形 17">
            <a:extLst>
              <a:ext uri="{FF2B5EF4-FFF2-40B4-BE49-F238E27FC236}">
                <a16:creationId xmlns:a16="http://schemas.microsoft.com/office/drawing/2014/main" id="{C9839E39-3598-4F0D-9B1B-4AC429B52F36}"/>
              </a:ext>
            </a:extLst>
          </p:cNvPr>
          <p:cNvSpPr/>
          <p:nvPr/>
        </p:nvSpPr>
        <p:spPr>
          <a:xfrm>
            <a:off x="1217111" y="392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a:extLst>
              <a:ext uri="{FF2B5EF4-FFF2-40B4-BE49-F238E27FC236}">
                <a16:creationId xmlns:a16="http://schemas.microsoft.com/office/drawing/2014/main" id="{0984B69D-1102-4126-B464-C4BB7BFE0CC2}"/>
              </a:ext>
            </a:extLst>
          </p:cNvPr>
          <p:cNvCxnSpPr/>
          <p:nvPr/>
        </p:nvCxnSpPr>
        <p:spPr>
          <a:xfrm>
            <a:off x="322590" y="2218131"/>
            <a:ext cx="299167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22" name="Picture 19" descr="MCj02157180000[1]">
            <a:extLst>
              <a:ext uri="{FF2B5EF4-FFF2-40B4-BE49-F238E27FC236}">
                <a16:creationId xmlns:a16="http://schemas.microsoft.com/office/drawing/2014/main" id="{168E9B07-0797-4208-9681-42C68923069F}"/>
              </a:ext>
            </a:extLst>
          </p:cNvPr>
          <p:cNvPicPr>
            <a:picLocks noChangeAspect="1" noChangeArrowheads="1"/>
          </p:cNvPicPr>
          <p:nvPr/>
        </p:nvPicPr>
        <p:blipFill>
          <a:blip r:embed="rId9" cstate="print"/>
          <a:srcRect/>
          <a:stretch>
            <a:fillRect/>
          </a:stretch>
        </p:blipFill>
        <p:spPr bwMode="auto">
          <a:xfrm>
            <a:off x="9369794" y="4178512"/>
            <a:ext cx="1818502" cy="1694711"/>
          </a:xfrm>
          <a:prstGeom prst="rect">
            <a:avLst/>
          </a:prstGeom>
          <a:noFill/>
          <a:ln w="9525">
            <a:noFill/>
            <a:miter lim="800000"/>
            <a:headEnd/>
            <a:tailEnd/>
          </a:ln>
        </p:spPr>
      </p:pic>
      <p:sp>
        <p:nvSpPr>
          <p:cNvPr id="2" name="文本框 1">
            <a:extLst>
              <a:ext uri="{FF2B5EF4-FFF2-40B4-BE49-F238E27FC236}">
                <a16:creationId xmlns:a16="http://schemas.microsoft.com/office/drawing/2014/main" id="{E6FDEEFE-9D91-489B-96C2-CC36D2C8D98D}"/>
              </a:ext>
            </a:extLst>
          </p:cNvPr>
          <p:cNvSpPr txBox="1"/>
          <p:nvPr/>
        </p:nvSpPr>
        <p:spPr>
          <a:xfrm>
            <a:off x="6018536" y="3713249"/>
            <a:ext cx="4267200" cy="646331"/>
          </a:xfrm>
          <a:prstGeom prst="rect">
            <a:avLst/>
          </a:prstGeom>
          <a:noFill/>
        </p:spPr>
        <p:txBody>
          <a:bodyPr wrap="square" rtlCol="0" anchor="ctr">
            <a:spAutoFit/>
          </a:bodyPr>
          <a:lstStyle/>
          <a:p>
            <a:r>
              <a:rPr lang="en-US" altLang="zh-CN" sz="3600" spc="600" dirty="0">
                <a:latin typeface="华文楷体" panose="02010600040101010101" pitchFamily="2" charset="-122"/>
                <a:ea typeface="华文楷体" panose="02010600040101010101" pitchFamily="2" charset="-122"/>
              </a:rPr>
              <a:t>4.1</a:t>
            </a:r>
            <a:r>
              <a:rPr lang="zh-CN" altLang="en-US" sz="3600" spc="600" dirty="0">
                <a:latin typeface="华文楷体" panose="02010600040101010101" pitchFamily="2" charset="-122"/>
                <a:ea typeface="华文楷体" panose="02010600040101010101" pitchFamily="2" charset="-122"/>
              </a:rPr>
              <a:t>存储器概述</a:t>
            </a:r>
          </a:p>
        </p:txBody>
      </p:sp>
    </p:spTree>
    <p:extLst>
      <p:ext uri="{BB962C8B-B14F-4D97-AF65-F5344CB8AC3E}">
        <p14:creationId xmlns:p14="http://schemas.microsoft.com/office/powerpoint/2010/main" val="365658969"/>
      </p:ext>
    </p:extLst>
  </p:cSld>
  <p:clrMapOvr>
    <a:masterClrMapping/>
  </p:clrMapOvr>
  <mc:AlternateContent xmlns:mc="http://schemas.openxmlformats.org/markup-compatibility/2006" xmlns:p14="http://schemas.microsoft.com/office/powerpoint/2010/main">
    <mc:Choice Requires="p14">
      <p:transition spd="slow" p14:dur="999" advClick="0" advTm="8400"/>
    </mc:Choice>
    <mc:Fallback xmlns="">
      <p:transition spd="slow" advClick="0" advTm="8400"/>
    </mc:Fallback>
  </mc:AlternateContent>
  <p:extLst>
    <p:ext uri="{E180D4A7-C9FB-4DFB-919C-405C955672EB}">
      <p14:showEvtLst xmlns:p14="http://schemas.microsoft.com/office/powerpoint/2010/main">
        <p14:playEvt time="2" objId="4"/>
        <p14:stopEvt time="8737"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按在计算机系统中的作用分</a:t>
            </a:r>
            <a:endParaRPr lang="zh-CN" altLang="en-US" dirty="0"/>
          </a:p>
        </p:txBody>
      </p:sp>
      <p:sp>
        <p:nvSpPr>
          <p:cNvPr id="3" name="内容占位符 2"/>
          <p:cNvSpPr>
            <a:spLocks noGrp="1"/>
          </p:cNvSpPr>
          <p:nvPr>
            <p:ph idx="1"/>
          </p:nvPr>
        </p:nvSpPr>
        <p:spPr/>
        <p:txBody>
          <a:bodyPr/>
          <a:lstStyle/>
          <a:p>
            <a:r>
              <a:rPr lang="zh-CN" altLang="en-US" dirty="0"/>
              <a:t>主存储器</a:t>
            </a:r>
          </a:p>
          <a:p>
            <a:r>
              <a:rPr lang="zh-CN" altLang="en-US" dirty="0"/>
              <a:t>辅助存储器</a:t>
            </a:r>
          </a:p>
          <a:p>
            <a:r>
              <a:rPr lang="zh-CN" altLang="en-US" dirty="0"/>
              <a:t>高速缓冲存储器  </a:t>
            </a:r>
            <a:r>
              <a:rPr lang="en-US" altLang="zh-CN" dirty="0"/>
              <a:t>Cache</a:t>
            </a:r>
          </a:p>
          <a:p>
            <a:r>
              <a:rPr lang="zh-CN" altLang="en-US" dirty="0"/>
              <a:t>控制存储器</a:t>
            </a:r>
          </a:p>
          <a:p>
            <a:endParaRPr lang="zh-CN" altLang="en-US" dirty="0"/>
          </a:p>
        </p:txBody>
      </p:sp>
    </p:spTree>
    <p:extLst>
      <p:ext uri="{BB962C8B-B14F-4D97-AF65-F5344CB8AC3E}">
        <p14:creationId xmlns:p14="http://schemas.microsoft.com/office/powerpoint/2010/main" val="1492843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4.1.2</a:t>
            </a:r>
            <a:r>
              <a:rPr lang="zh-CN" altLang="en-US" dirty="0"/>
              <a:t>存储系统主要技术指标</a:t>
            </a:r>
          </a:p>
        </p:txBody>
      </p:sp>
      <p:sp>
        <p:nvSpPr>
          <p:cNvPr id="3" name="内容占位符 2"/>
          <p:cNvSpPr>
            <a:spLocks noGrp="1"/>
          </p:cNvSpPr>
          <p:nvPr>
            <p:ph idx="1"/>
          </p:nvPr>
        </p:nvSpPr>
        <p:spPr/>
        <p:txBody>
          <a:bodyPr/>
          <a:lstStyle/>
          <a:p>
            <a:r>
              <a:rPr lang="zh-CN" altLang="en-US" dirty="0"/>
              <a:t>存储时间</a:t>
            </a:r>
          </a:p>
          <a:p>
            <a:pPr lvl="1"/>
            <a:r>
              <a:rPr lang="zh-CN" altLang="en-US" dirty="0"/>
              <a:t>接受到读写命令到从存储器中读出或写入信息所经历的时间</a:t>
            </a:r>
          </a:p>
          <a:p>
            <a:r>
              <a:rPr lang="zh-CN" altLang="en-US" dirty="0"/>
              <a:t>存储周期</a:t>
            </a:r>
          </a:p>
          <a:p>
            <a:pPr lvl="1"/>
            <a:r>
              <a:rPr lang="zh-CN" altLang="en-US" dirty="0"/>
              <a:t>连续两次访问存储器所需要的最小时间间隔</a:t>
            </a:r>
          </a:p>
          <a:p>
            <a:r>
              <a:rPr lang="zh-CN" altLang="en-US" dirty="0"/>
              <a:t>存储器带宽</a:t>
            </a:r>
          </a:p>
          <a:p>
            <a:pPr lvl="1"/>
            <a:r>
              <a:rPr lang="zh-CN" altLang="en-US" dirty="0"/>
              <a:t>单位时间内存储器存取的信息量</a:t>
            </a:r>
          </a:p>
          <a:p>
            <a:pPr lvl="1"/>
            <a:r>
              <a:rPr lang="en-US" altLang="zh-CN" dirty="0"/>
              <a:t>Byte/s</a:t>
            </a:r>
          </a:p>
          <a:p>
            <a:r>
              <a:rPr lang="zh-CN" altLang="en-US" dirty="0"/>
              <a:t>存储容量</a:t>
            </a:r>
          </a:p>
          <a:p>
            <a:pPr lvl="1"/>
            <a:r>
              <a:rPr lang="en-US" altLang="zh-CN" dirty="0"/>
              <a:t>MB</a:t>
            </a:r>
            <a:r>
              <a:rPr lang="zh-CN" altLang="en-US" dirty="0"/>
              <a:t>、</a:t>
            </a:r>
            <a:r>
              <a:rPr lang="en-US" altLang="zh-CN" dirty="0"/>
              <a:t>GB</a:t>
            </a:r>
            <a:endParaRPr lang="zh-CN" altLang="en-US" dirty="0"/>
          </a:p>
          <a:p>
            <a:endParaRPr lang="zh-CN" altLang="en-US" dirty="0"/>
          </a:p>
        </p:txBody>
      </p:sp>
    </p:spTree>
    <p:extLst>
      <p:ext uri="{BB962C8B-B14F-4D97-AF65-F5344CB8AC3E}">
        <p14:creationId xmlns:p14="http://schemas.microsoft.com/office/powerpoint/2010/main" val="2701614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425345" y="1532070"/>
            <a:ext cx="9940755" cy="55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主存的一个存储单元所包含的二进制位数；</a:t>
            </a:r>
          </a:p>
        </p:txBody>
      </p:sp>
      <p:sp>
        <p:nvSpPr>
          <p:cNvPr id="5"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第四章 </a:t>
            </a:r>
          </a:p>
        </p:txBody>
      </p:sp>
      <p:grpSp>
        <p:nvGrpSpPr>
          <p:cNvPr id="6" name="组合 4179"/>
          <p:cNvGrpSpPr/>
          <p:nvPr/>
        </p:nvGrpSpPr>
        <p:grpSpPr bwMode="auto">
          <a:xfrm>
            <a:off x="776142" y="912830"/>
            <a:ext cx="6940992" cy="459986"/>
            <a:chOff x="-96346" y="0"/>
            <a:chExt cx="5282511" cy="524627"/>
          </a:xfrm>
        </p:grpSpPr>
        <p:sp>
          <p:nvSpPr>
            <p:cNvPr id="7"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1</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8"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9" name="文本框 4183"/>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solidFill>
                    <a:schemeClr val="bg1"/>
                  </a:solidFill>
                  <a:latin typeface="微软雅黑" panose="020B0503020204020204" pitchFamily="34" charset="-122"/>
                  <a:ea typeface="微软雅黑" panose="020B0503020204020204" pitchFamily="34" charset="-122"/>
                </a:rPr>
                <a:t>存储字长</a:t>
              </a:r>
            </a:p>
          </p:txBody>
        </p:sp>
      </p:grpSp>
      <p:sp>
        <p:nvSpPr>
          <p:cNvPr id="40" name="矩形 39"/>
          <p:cNvSpPr/>
          <p:nvPr/>
        </p:nvSpPr>
        <p:spPr>
          <a:xfrm>
            <a:off x="1425345" y="3651122"/>
            <a:ext cx="8985012" cy="554383"/>
          </a:xfrm>
          <a:prstGeom prst="rect">
            <a:avLst/>
          </a:prstGeom>
        </p:spPr>
        <p:txBody>
          <a:bodyPr wrap="square">
            <a:spAutoFit/>
          </a:bodyPr>
          <a:lstStyle/>
          <a:p>
            <a:pPr marL="192654" indent="-192654">
              <a:lnSpc>
                <a:spcPct val="150000"/>
              </a:lnSpc>
            </a:pPr>
            <a:r>
              <a:rPr lang="zh-CN" altLang="en-US" sz="2275"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275" dirty="0">
                <a:latin typeface="微软雅黑" panose="020B0503020204020204" pitchFamily="34" charset="-122"/>
                <a:ea typeface="微软雅黑" panose="020B0503020204020204" pitchFamily="34" charset="-122"/>
              </a:rPr>
              <a:t>ISA</a:t>
            </a:r>
            <a:r>
              <a:rPr lang="zh-CN" altLang="en-US" sz="2275" dirty="0">
                <a:latin typeface="微软雅黑" panose="020B0503020204020204" pitchFamily="34" charset="-122"/>
                <a:ea typeface="微软雅黑" panose="020B0503020204020204" pitchFamily="34" charset="-122"/>
              </a:rPr>
              <a:t>设计时要考虑的两个问题：</a:t>
            </a:r>
          </a:p>
        </p:txBody>
      </p:sp>
      <p:sp>
        <p:nvSpPr>
          <p:cNvPr id="12" name="Text Box 5"/>
          <p:cNvSpPr txBox="1">
            <a:spLocks noChangeArrowheads="1"/>
          </p:cNvSpPr>
          <p:nvPr/>
        </p:nvSpPr>
        <p:spPr bwMode="auto">
          <a:xfrm>
            <a:off x="1425345" y="2368470"/>
            <a:ext cx="9940755" cy="1080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rPr>
              <a:t>目前大多数计算机的主存按</a:t>
            </a:r>
            <a:r>
              <a:rPr lang="zh-CN" altLang="en-US" sz="2275" dirty="0">
                <a:solidFill>
                  <a:srgbClr val="FF0000"/>
                </a:solidFill>
                <a:latin typeface="微软雅黑" panose="020B0503020204020204" pitchFamily="34" charset="-122"/>
                <a:ea typeface="微软雅黑" panose="020B0503020204020204" pitchFamily="34" charset="-122"/>
              </a:rPr>
              <a:t>字节编址</a:t>
            </a:r>
            <a:r>
              <a:rPr lang="zh-CN" altLang="en-US" sz="2275" dirty="0">
                <a:latin typeface="微软雅黑" panose="020B0503020204020204" pitchFamily="34" charset="-122"/>
                <a:ea typeface="微软雅黑" panose="020B0503020204020204" pitchFamily="34" charset="-122"/>
              </a:rPr>
              <a:t>，存储字长也不断加大</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如</a:t>
            </a:r>
            <a:r>
              <a:rPr lang="en-US" altLang="zh-CN" sz="2275" dirty="0">
                <a:latin typeface="微软雅黑" panose="020B0503020204020204" pitchFamily="34" charset="-122"/>
                <a:ea typeface="微软雅黑" panose="020B0503020204020204" pitchFamily="34" charset="-122"/>
              </a:rPr>
              <a:t>16</a:t>
            </a:r>
            <a:r>
              <a:rPr lang="zh-CN" altLang="en-US" sz="2275" dirty="0">
                <a:latin typeface="微软雅黑" panose="020B0503020204020204" pitchFamily="34" charset="-122"/>
                <a:ea typeface="微软雅黑" panose="020B0503020204020204" pitchFamily="34" charset="-122"/>
              </a:rPr>
              <a:t>位字长、</a:t>
            </a:r>
            <a:r>
              <a:rPr lang="en-US" altLang="zh-CN" sz="2275" dirty="0">
                <a:latin typeface="微软雅黑" panose="020B0503020204020204" pitchFamily="34" charset="-122"/>
                <a:ea typeface="微软雅黑" panose="020B0503020204020204" pitchFamily="34" charset="-122"/>
              </a:rPr>
              <a:t>32</a:t>
            </a:r>
            <a:r>
              <a:rPr lang="zh-CN" altLang="en-US" sz="2275" dirty="0">
                <a:latin typeface="微软雅黑" panose="020B0503020204020204" pitchFamily="34" charset="-122"/>
                <a:ea typeface="微软雅黑" panose="020B0503020204020204" pitchFamily="34" charset="-122"/>
              </a:rPr>
              <a:t>位字长和</a:t>
            </a:r>
            <a:r>
              <a:rPr lang="en-US" altLang="zh-CN" sz="2275" dirty="0">
                <a:latin typeface="微软雅黑" panose="020B0503020204020204" pitchFamily="34" charset="-122"/>
                <a:ea typeface="微软雅黑" panose="020B0503020204020204" pitchFamily="34" charset="-122"/>
              </a:rPr>
              <a:t>64</a:t>
            </a:r>
            <a:r>
              <a:rPr lang="zh-CN" altLang="en-US" sz="2275" dirty="0">
                <a:latin typeface="微软雅黑" panose="020B0503020204020204" pitchFamily="34" charset="-122"/>
                <a:ea typeface="微软雅黑" panose="020B0503020204020204" pitchFamily="34" charset="-122"/>
              </a:rPr>
              <a:t>位字长； </a:t>
            </a:r>
          </a:p>
        </p:txBody>
      </p:sp>
      <p:sp>
        <p:nvSpPr>
          <p:cNvPr id="14" name="矩形 13"/>
          <p:cNvSpPr/>
          <p:nvPr/>
        </p:nvSpPr>
        <p:spPr>
          <a:xfrm>
            <a:off x="1531425" y="4209997"/>
            <a:ext cx="8985012" cy="555665"/>
          </a:xfrm>
          <a:prstGeom prst="rect">
            <a:avLst/>
          </a:prstGeom>
        </p:spPr>
        <p:txBody>
          <a:bodyPr wrap="square">
            <a:spAutoFit/>
          </a:bodyPr>
          <a:lstStyle/>
          <a:p>
            <a:pPr lvl="1" indent="-180613">
              <a:lnSpc>
                <a:spcPct val="150000"/>
              </a:lnSpc>
            </a:pPr>
            <a:r>
              <a:rPr lang="en-US" altLang="zh-CN" sz="2275" dirty="0">
                <a:latin typeface="微软雅黑" panose="020B0503020204020204" pitchFamily="34" charset="-122"/>
                <a:ea typeface="微软雅黑" panose="020B0503020204020204" pitchFamily="34" charset="-122"/>
              </a:rPr>
              <a:t>a)</a:t>
            </a:r>
            <a:r>
              <a:rPr lang="zh-CN" altLang="en-US" sz="2275" dirty="0">
                <a:latin typeface="微软雅黑" panose="020B0503020204020204" pitchFamily="34" charset="-122"/>
                <a:ea typeface="微软雅黑" panose="020B0503020204020204" pitchFamily="34" charset="-122"/>
              </a:rPr>
              <a:t>如何根据</a:t>
            </a:r>
            <a:r>
              <a:rPr lang="zh-CN" altLang="en-US" sz="2275" dirty="0">
                <a:solidFill>
                  <a:srgbClr val="FF0000"/>
                </a:solidFill>
                <a:latin typeface="微软雅黑" panose="020B0503020204020204" pitchFamily="34" charset="-122"/>
                <a:ea typeface="微软雅黑" panose="020B0503020204020204" pitchFamily="34" charset="-122"/>
              </a:rPr>
              <a:t>字节地址</a:t>
            </a:r>
            <a:r>
              <a:rPr lang="zh-CN" altLang="en-US" sz="2275" dirty="0">
                <a:latin typeface="微软雅黑" panose="020B0503020204020204" pitchFamily="34" charset="-122"/>
                <a:ea typeface="微软雅黑" panose="020B0503020204020204" pitchFamily="34" charset="-122"/>
              </a:rPr>
              <a:t>读取一个</a:t>
            </a:r>
            <a:r>
              <a:rPr lang="en-US" altLang="zh-CN" sz="2275" dirty="0">
                <a:latin typeface="微软雅黑" panose="020B0503020204020204" pitchFamily="34" charset="-122"/>
                <a:ea typeface="微软雅黑" panose="020B0503020204020204" pitchFamily="34" charset="-122"/>
              </a:rPr>
              <a:t>32</a:t>
            </a:r>
            <a:r>
              <a:rPr lang="zh-CN" altLang="en-US" sz="2275" dirty="0">
                <a:latin typeface="微软雅黑" panose="020B0503020204020204" pitchFamily="34" charset="-122"/>
                <a:ea typeface="微软雅黑" panose="020B0503020204020204" pitchFamily="34" charset="-122"/>
              </a:rPr>
              <a:t>位的</a:t>
            </a:r>
            <a:r>
              <a:rPr lang="zh-CN" altLang="en-US" sz="2275" dirty="0">
                <a:solidFill>
                  <a:srgbClr val="FF0000"/>
                </a:solidFill>
                <a:latin typeface="微软雅黑" panose="020B0503020204020204" pitchFamily="34" charset="-122"/>
                <a:ea typeface="微软雅黑" panose="020B0503020204020204" pitchFamily="34" charset="-122"/>
              </a:rPr>
              <a:t>字</a:t>
            </a:r>
            <a:r>
              <a:rPr lang="zh-CN" altLang="en-US" sz="2275" dirty="0">
                <a:latin typeface="微软雅黑" panose="020B0503020204020204" pitchFamily="34" charset="-122"/>
                <a:ea typeface="微软雅黑" panose="020B0503020204020204" pitchFamily="34" charset="-122"/>
              </a:rPr>
              <a:t>？</a:t>
            </a:r>
            <a:endParaRPr lang="zh-CN" altLang="en-US" sz="2275" dirty="0">
              <a:solidFill>
                <a:srgbClr val="FF0000"/>
              </a:solidFill>
              <a:latin typeface="微软雅黑" panose="020B0503020204020204" pitchFamily="34" charset="-122"/>
              <a:ea typeface="微软雅黑" panose="020B0503020204020204" pitchFamily="34" charset="-122"/>
            </a:endParaRPr>
          </a:p>
        </p:txBody>
      </p:sp>
      <p:sp>
        <p:nvSpPr>
          <p:cNvPr id="15" name="矩形 14"/>
          <p:cNvSpPr/>
          <p:nvPr/>
        </p:nvSpPr>
        <p:spPr>
          <a:xfrm>
            <a:off x="1533250" y="4802996"/>
            <a:ext cx="8985012" cy="555665"/>
          </a:xfrm>
          <a:prstGeom prst="rect">
            <a:avLst/>
          </a:prstGeom>
        </p:spPr>
        <p:txBody>
          <a:bodyPr wrap="square">
            <a:spAutoFit/>
          </a:bodyPr>
          <a:lstStyle/>
          <a:p>
            <a:pPr lvl="1" indent="-180613">
              <a:lnSpc>
                <a:spcPct val="150000"/>
              </a:lnSpc>
            </a:pPr>
            <a:r>
              <a:rPr lang="en-US" altLang="zh-CN" sz="2275" dirty="0">
                <a:latin typeface="微软雅黑" panose="020B0503020204020204" pitchFamily="34" charset="-122"/>
                <a:ea typeface="微软雅黑" panose="020B0503020204020204" pitchFamily="34" charset="-122"/>
              </a:rPr>
              <a:t>b)</a:t>
            </a:r>
            <a:r>
              <a:rPr lang="zh-CN" altLang="en-US" sz="2275" dirty="0">
                <a:latin typeface="微软雅黑" panose="020B0503020204020204" pitchFamily="34" charset="-122"/>
                <a:ea typeface="微软雅黑" panose="020B0503020204020204" pitchFamily="34" charset="-122"/>
              </a:rPr>
              <a:t>一个</a:t>
            </a:r>
            <a:r>
              <a:rPr lang="zh-CN" altLang="en-US" sz="2275" dirty="0">
                <a:solidFill>
                  <a:srgbClr val="FF0000"/>
                </a:solidFill>
                <a:latin typeface="微软雅黑" panose="020B0503020204020204" pitchFamily="34" charset="-122"/>
                <a:ea typeface="微软雅黑" panose="020B0503020204020204" pitchFamily="34" charset="-122"/>
              </a:rPr>
              <a:t>字</a:t>
            </a:r>
            <a:r>
              <a:rPr lang="zh-CN" altLang="en-US" sz="2275" dirty="0">
                <a:latin typeface="微软雅黑" panose="020B0503020204020204" pitchFamily="34" charset="-122"/>
                <a:ea typeface="微软雅黑" panose="020B0503020204020204" pitchFamily="34" charset="-122"/>
              </a:rPr>
              <a:t>能否存放在主存的任何</a:t>
            </a:r>
            <a:r>
              <a:rPr lang="zh-CN" altLang="en-US" sz="2275" dirty="0">
                <a:solidFill>
                  <a:srgbClr val="FF0000"/>
                </a:solidFill>
                <a:latin typeface="微软雅黑" panose="020B0503020204020204" pitchFamily="34" charset="-122"/>
                <a:ea typeface="微软雅黑" panose="020B0503020204020204" pitchFamily="34" charset="-122"/>
              </a:rPr>
              <a:t>字节边界</a:t>
            </a:r>
            <a:r>
              <a:rPr lang="zh-CN" altLang="en-US" sz="2275" dirty="0">
                <a:latin typeface="微软雅黑" panose="020B0503020204020204" pitchFamily="34" charset="-122"/>
                <a:ea typeface="微软雅黑" panose="020B0503020204020204" pitchFamily="34" charset="-122"/>
              </a:rPr>
              <a:t>？</a:t>
            </a:r>
            <a:endParaRPr lang="zh-CN" altLang="en-US" sz="2275" dirty="0">
              <a:solidFill>
                <a:srgbClr val="FF0000"/>
              </a:solidFill>
              <a:latin typeface="微软雅黑" panose="020B0503020204020204" pitchFamily="34" charset="-122"/>
              <a:ea typeface="微软雅黑" panose="020B0503020204020204" pitchFamily="34" charset="-122"/>
            </a:endParaRPr>
          </a:p>
        </p:txBody>
      </p:sp>
      <p:sp>
        <p:nvSpPr>
          <p:cNvPr id="16" name="矩形 15"/>
          <p:cNvSpPr/>
          <p:nvPr/>
        </p:nvSpPr>
        <p:spPr>
          <a:xfrm>
            <a:off x="6852717" y="4209997"/>
            <a:ext cx="3024340" cy="555665"/>
          </a:xfrm>
          <a:prstGeom prst="rect">
            <a:avLst/>
          </a:prstGeom>
        </p:spPr>
        <p:txBody>
          <a:bodyPr wrap="square">
            <a:spAutoFit/>
          </a:bodyPr>
          <a:lstStyle/>
          <a:p>
            <a:pPr lvl="1" indent="-180613">
              <a:lnSpc>
                <a:spcPct val="150000"/>
              </a:lnSpc>
            </a:pPr>
            <a:r>
              <a:rPr lang="en-US" altLang="zh-CN" sz="2275" dirty="0">
                <a:solidFill>
                  <a:srgbClr val="FF0000"/>
                </a:solidFill>
                <a:latin typeface="微软雅黑" panose="020B0503020204020204" pitchFamily="34" charset="-122"/>
                <a:ea typeface="微软雅黑" panose="020B0503020204020204" pitchFamily="34" charset="-122"/>
              </a:rPr>
              <a:t>- </a:t>
            </a:r>
            <a:r>
              <a:rPr lang="zh-CN" altLang="en-US" sz="2275" dirty="0">
                <a:solidFill>
                  <a:srgbClr val="FF0000"/>
                </a:solidFill>
                <a:latin typeface="微软雅黑" panose="020B0503020204020204" pitchFamily="34" charset="-122"/>
                <a:ea typeface="微软雅黑" panose="020B0503020204020204" pitchFamily="34" charset="-122"/>
              </a:rPr>
              <a:t>字的存放问题</a:t>
            </a:r>
          </a:p>
        </p:txBody>
      </p:sp>
      <p:sp>
        <p:nvSpPr>
          <p:cNvPr id="17" name="矩形 16"/>
          <p:cNvSpPr/>
          <p:nvPr/>
        </p:nvSpPr>
        <p:spPr>
          <a:xfrm>
            <a:off x="7099632" y="4787689"/>
            <a:ext cx="3481957" cy="555665"/>
          </a:xfrm>
          <a:prstGeom prst="rect">
            <a:avLst/>
          </a:prstGeom>
        </p:spPr>
        <p:txBody>
          <a:bodyPr wrap="square">
            <a:spAutoFit/>
          </a:bodyPr>
          <a:lstStyle/>
          <a:p>
            <a:pPr lvl="1" indent="-180613">
              <a:lnSpc>
                <a:spcPct val="150000"/>
              </a:lnSpc>
            </a:pPr>
            <a:r>
              <a:rPr lang="en-US" altLang="zh-CN" sz="2275" dirty="0">
                <a:solidFill>
                  <a:srgbClr val="FF0000"/>
                </a:solidFill>
                <a:latin typeface="微软雅黑" panose="020B0503020204020204" pitchFamily="34" charset="-122"/>
                <a:ea typeface="微软雅黑" panose="020B0503020204020204" pitchFamily="34" charset="-122"/>
              </a:rPr>
              <a:t>- </a:t>
            </a:r>
            <a:r>
              <a:rPr lang="zh-CN" altLang="en-US" sz="2275" dirty="0">
                <a:solidFill>
                  <a:srgbClr val="FF0000"/>
                </a:solidFill>
                <a:latin typeface="微软雅黑" panose="020B0503020204020204" pitchFamily="34" charset="-122"/>
                <a:ea typeface="微软雅黑" panose="020B0503020204020204" pitchFamily="34" charset="-122"/>
              </a:rPr>
              <a:t>字的边界对齐问题</a:t>
            </a:r>
          </a:p>
        </p:txBody>
      </p:sp>
      <p:sp>
        <p:nvSpPr>
          <p:cNvPr id="18" name="标题 1">
            <a:extLst>
              <a:ext uri="{FF2B5EF4-FFF2-40B4-BE49-F238E27FC236}">
                <a16:creationId xmlns:a16="http://schemas.microsoft.com/office/drawing/2014/main" id="{1B575492-449E-4B2F-9F26-3C010DA07A0A}"/>
              </a:ext>
            </a:extLst>
          </p:cNvPr>
          <p:cNvSpPr>
            <a:spLocks noGrp="1"/>
          </p:cNvSpPr>
          <p:nvPr>
            <p:ph type="title"/>
          </p:nvPr>
        </p:nvSpPr>
        <p:spPr>
          <a:xfrm>
            <a:off x="465680" y="245155"/>
            <a:ext cx="6611810" cy="617641"/>
          </a:xfrm>
        </p:spPr>
        <p:txBody>
          <a:bodyPr/>
          <a:lstStyle/>
          <a:p>
            <a:r>
              <a:rPr lang="en-US" altLang="zh-CN" dirty="0"/>
              <a:t>4.1.3 </a:t>
            </a:r>
            <a:r>
              <a:rPr lang="zh-CN" altLang="en-US" dirty="0"/>
              <a:t>主存中的数据组织</a:t>
            </a:r>
          </a:p>
        </p:txBody>
      </p:sp>
    </p:spTree>
    <p:extLst>
      <p:ext uri="{BB962C8B-B14F-4D97-AF65-F5344CB8AC3E}">
        <p14:creationId xmlns:p14="http://schemas.microsoft.com/office/powerpoint/2010/main" val="2614024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blinds(vertical)">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linds(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vertical)">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2" grpId="0"/>
      <p:bldP spid="14"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第四</a:t>
            </a:r>
            <a:r>
              <a:rPr lang="en-US" altLang="zh-CN" sz="2275" b="1" kern="0" dirty="0">
                <a:solidFill>
                  <a:sysClr val="window" lastClr="FFFFFF"/>
                </a:solidFill>
                <a:latin typeface="微软雅黑" panose="020B0503020204020204" pitchFamily="34" charset="-122"/>
                <a:ea typeface="微软雅黑" panose="020B0503020204020204" pitchFamily="34" charset="-122"/>
              </a:rPr>
              <a:t> </a:t>
            </a:r>
            <a:r>
              <a:rPr lang="zh-CN" altLang="en-US" sz="2275" b="1" kern="0" dirty="0">
                <a:solidFill>
                  <a:sysClr val="window" lastClr="FFFFFF"/>
                </a:solidFill>
                <a:latin typeface="微软雅黑" panose="020B0503020204020204" pitchFamily="34" charset="-122"/>
                <a:ea typeface="微软雅黑" panose="020B0503020204020204" pitchFamily="34" charset="-122"/>
              </a:rPr>
              <a:t>章 </a:t>
            </a:r>
          </a:p>
        </p:txBody>
      </p:sp>
      <p:grpSp>
        <p:nvGrpSpPr>
          <p:cNvPr id="34" name="组合 4179"/>
          <p:cNvGrpSpPr/>
          <p:nvPr/>
        </p:nvGrpSpPr>
        <p:grpSpPr bwMode="auto">
          <a:xfrm>
            <a:off x="727856" y="861621"/>
            <a:ext cx="6940992" cy="459986"/>
            <a:chOff x="-96346" y="0"/>
            <a:chExt cx="5282511" cy="524627"/>
          </a:xfrm>
        </p:grpSpPr>
        <p:sp>
          <p:nvSpPr>
            <p:cNvPr id="35"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2</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36"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37" name="文本框 4183"/>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solidFill>
                    <a:schemeClr val="bg1"/>
                  </a:solidFill>
                  <a:latin typeface="微软雅黑" panose="020B0503020204020204" pitchFamily="34" charset="-122"/>
                  <a:ea typeface="微软雅黑" panose="020B0503020204020204" pitchFamily="34" charset="-122"/>
                </a:rPr>
                <a:t>数据存储与边界的关系 </a:t>
              </a:r>
            </a:p>
          </p:txBody>
        </p:sp>
      </p:grpSp>
      <p:sp>
        <p:nvSpPr>
          <p:cNvPr id="18" name="Text Box 60"/>
          <p:cNvSpPr txBox="1">
            <a:spLocks noChangeArrowheads="1"/>
          </p:cNvSpPr>
          <p:nvPr/>
        </p:nvSpPr>
        <p:spPr bwMode="auto">
          <a:xfrm>
            <a:off x="1159817" y="2282903"/>
            <a:ext cx="8546012" cy="398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0207" tIns="24083" rIns="60207" bIns="2408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86" b="1" dirty="0">
                <a:solidFill>
                  <a:schemeClr val="accent2"/>
                </a:solidFill>
                <a:ea typeface="黑体" panose="02010609060101010101" pitchFamily="49" charset="-122"/>
              </a:rPr>
              <a:t> </a:t>
            </a:r>
            <a:r>
              <a:rPr lang="en-US" altLang="zh-CN" sz="2275" dirty="0" err="1">
                <a:latin typeface="微软雅黑" panose="020B0503020204020204" pitchFamily="34" charset="-122"/>
                <a:ea typeface="微软雅黑" panose="020B0503020204020204" pitchFamily="34" charset="-122"/>
              </a:rPr>
              <a:t>int</a:t>
            </a:r>
            <a:r>
              <a:rPr lang="en-US" altLang="zh-CN" sz="2275" dirty="0">
                <a:latin typeface="微软雅黑" panose="020B0503020204020204" pitchFamily="34" charset="-122"/>
                <a:ea typeface="微软雅黑" panose="020B0503020204020204" pitchFamily="34" charset="-122"/>
              </a:rPr>
              <a:t> </a:t>
            </a:r>
            <a:r>
              <a:rPr lang="en-US" altLang="zh-CN" sz="2275" dirty="0" err="1">
                <a:latin typeface="微软雅黑" panose="020B0503020204020204" pitchFamily="34" charset="-122"/>
                <a:ea typeface="微软雅黑" panose="020B0503020204020204" pitchFamily="34" charset="-122"/>
              </a:rPr>
              <a:t>i</a:t>
            </a:r>
            <a:r>
              <a:rPr lang="en-US" altLang="zh-CN" sz="2275" dirty="0">
                <a:latin typeface="微软雅黑" panose="020B0503020204020204" pitchFamily="34" charset="-122"/>
                <a:ea typeface="微软雅黑" panose="020B0503020204020204" pitchFamily="34" charset="-122"/>
              </a:rPr>
              <a:t>, short k, double x, char c, short j,…… </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32</a:t>
            </a:r>
            <a:r>
              <a:rPr lang="zh-CN" altLang="en-US" sz="2275" dirty="0">
                <a:latin typeface="微软雅黑" panose="020B0503020204020204" pitchFamily="34" charset="-122"/>
                <a:ea typeface="微软雅黑" panose="020B0503020204020204" pitchFamily="34" charset="-122"/>
              </a:rPr>
              <a:t>位系统中）</a:t>
            </a:r>
            <a:r>
              <a:rPr lang="en-US" altLang="zh-CN" sz="2275" dirty="0">
                <a:latin typeface="微软雅黑" panose="020B0503020204020204" pitchFamily="34" charset="-122"/>
                <a:ea typeface="微软雅黑" panose="020B0503020204020204" pitchFamily="34" charset="-122"/>
              </a:rPr>
              <a:t>  </a:t>
            </a:r>
            <a:endParaRPr lang="zh-CN" altLang="en-US" sz="2275" dirty="0">
              <a:latin typeface="微软雅黑" panose="020B0503020204020204" pitchFamily="34" charset="-122"/>
              <a:ea typeface="微软雅黑" panose="020B0503020204020204" pitchFamily="34" charset="-122"/>
            </a:endParaRPr>
          </a:p>
        </p:txBody>
      </p:sp>
      <p:grpSp>
        <p:nvGrpSpPr>
          <p:cNvPr id="9" name="组合 8"/>
          <p:cNvGrpSpPr/>
          <p:nvPr/>
        </p:nvGrpSpPr>
        <p:grpSpPr>
          <a:xfrm>
            <a:off x="6671900" y="3299865"/>
            <a:ext cx="905097" cy="442429"/>
            <a:chOff x="7827665" y="4441372"/>
            <a:chExt cx="954595" cy="466625"/>
          </a:xfrm>
        </p:grpSpPr>
        <p:sp>
          <p:nvSpPr>
            <p:cNvPr id="3" name="文本框 2"/>
            <p:cNvSpPr txBox="1"/>
            <p:nvPr/>
          </p:nvSpPr>
          <p:spPr>
            <a:xfrm>
              <a:off x="8400423" y="4441372"/>
              <a:ext cx="381837" cy="466625"/>
            </a:xfrm>
            <a:prstGeom prst="rect">
              <a:avLst/>
            </a:prstGeom>
            <a:noFill/>
          </p:spPr>
          <p:txBody>
            <a:bodyPr wrap="square" rtlCol="0">
              <a:spAutoFit/>
            </a:bodyPr>
            <a:lstStyle/>
            <a:p>
              <a:r>
                <a:rPr lang="en-US" altLang="zh-CN" sz="2275" dirty="0" err="1">
                  <a:latin typeface="微软雅黑" panose="020B0503020204020204" pitchFamily="34" charset="-122"/>
                  <a:ea typeface="微软雅黑" panose="020B0503020204020204" pitchFamily="34" charset="-122"/>
                </a:rPr>
                <a:t>i</a:t>
              </a:r>
              <a:endParaRPr lang="zh-CN" altLang="en-US" sz="2275" dirty="0">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flipV="1">
              <a:off x="7827665" y="4702350"/>
              <a:ext cx="540000"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4415147" y="3809029"/>
            <a:ext cx="3209541" cy="442429"/>
            <a:chOff x="5819670" y="4804787"/>
            <a:chExt cx="2974314" cy="466625"/>
          </a:xfrm>
        </p:grpSpPr>
        <p:sp>
          <p:nvSpPr>
            <p:cNvPr id="52" name="文本框 51"/>
            <p:cNvSpPr txBox="1"/>
            <p:nvPr/>
          </p:nvSpPr>
          <p:spPr>
            <a:xfrm>
              <a:off x="8412147" y="4804787"/>
              <a:ext cx="381837" cy="466625"/>
            </a:xfrm>
            <a:prstGeom prst="rect">
              <a:avLst/>
            </a:prstGeom>
            <a:noFill/>
          </p:spPr>
          <p:txBody>
            <a:bodyPr wrap="square" rtlCol="0">
              <a:spAutoFit/>
            </a:bodyPr>
            <a:lstStyle/>
            <a:p>
              <a:r>
                <a:rPr lang="en-US" altLang="zh-CN" sz="2275" dirty="0">
                  <a:latin typeface="微软雅黑" panose="020B0503020204020204" pitchFamily="34" charset="-122"/>
                  <a:ea typeface="微软雅黑" panose="020B0503020204020204" pitchFamily="34" charset="-122"/>
                </a:rPr>
                <a:t>k</a:t>
              </a:r>
              <a:endParaRPr lang="zh-CN" altLang="en-US" sz="2275" dirty="0">
                <a:latin typeface="微软雅黑" panose="020B0503020204020204" pitchFamily="34" charset="-122"/>
                <a:ea typeface="微软雅黑" panose="020B0503020204020204" pitchFamily="34" charset="-122"/>
              </a:endParaRPr>
            </a:p>
          </p:txBody>
        </p:sp>
        <p:cxnSp>
          <p:nvCxnSpPr>
            <p:cNvPr id="53" name="直接箭头连接符 52"/>
            <p:cNvCxnSpPr/>
            <p:nvPr/>
          </p:nvCxnSpPr>
          <p:spPr>
            <a:xfrm flipV="1">
              <a:off x="5819670" y="4995427"/>
              <a:ext cx="2592000"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6666972" y="4295965"/>
            <a:ext cx="1011483" cy="590694"/>
            <a:chOff x="7938197" y="5144756"/>
            <a:chExt cx="1066799" cy="622998"/>
          </a:xfrm>
        </p:grpSpPr>
        <p:sp>
          <p:nvSpPr>
            <p:cNvPr id="54" name="文本框 53"/>
            <p:cNvSpPr txBox="1"/>
            <p:nvPr/>
          </p:nvSpPr>
          <p:spPr>
            <a:xfrm>
              <a:off x="8623159" y="5196671"/>
              <a:ext cx="381837" cy="466625"/>
            </a:xfrm>
            <a:prstGeom prst="rect">
              <a:avLst/>
            </a:prstGeom>
            <a:noFill/>
          </p:spPr>
          <p:txBody>
            <a:bodyPr wrap="square" rtlCol="0">
              <a:spAutoFit/>
            </a:bodyPr>
            <a:lstStyle/>
            <a:p>
              <a:r>
                <a:rPr lang="en-US" altLang="zh-CN" sz="2275" dirty="0">
                  <a:latin typeface="微软雅黑" panose="020B0503020204020204" pitchFamily="34" charset="-122"/>
                  <a:ea typeface="微软雅黑" panose="020B0503020204020204" pitchFamily="34" charset="-122"/>
                </a:rPr>
                <a:t>x</a:t>
              </a:r>
              <a:endParaRPr lang="zh-CN" altLang="en-US" sz="2275" dirty="0">
                <a:latin typeface="微软雅黑" panose="020B0503020204020204" pitchFamily="34" charset="-122"/>
                <a:ea typeface="微软雅黑" panose="020B0503020204020204" pitchFamily="34" charset="-122"/>
              </a:endParaRPr>
            </a:p>
          </p:txBody>
        </p:sp>
        <p:cxnSp>
          <p:nvCxnSpPr>
            <p:cNvPr id="55" name="直接箭头连接符 54"/>
            <p:cNvCxnSpPr/>
            <p:nvPr/>
          </p:nvCxnSpPr>
          <p:spPr>
            <a:xfrm flipV="1">
              <a:off x="8060449" y="5457649"/>
              <a:ext cx="540000"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右大括号 5"/>
            <p:cNvSpPr/>
            <p:nvPr/>
          </p:nvSpPr>
          <p:spPr>
            <a:xfrm>
              <a:off x="7938197" y="5144756"/>
              <a:ext cx="80387" cy="62299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grpSp>
      <p:grpSp>
        <p:nvGrpSpPr>
          <p:cNvPr id="61" name="组合 60"/>
          <p:cNvGrpSpPr/>
          <p:nvPr/>
        </p:nvGrpSpPr>
        <p:grpSpPr>
          <a:xfrm>
            <a:off x="2278222" y="5561854"/>
            <a:ext cx="362038" cy="668879"/>
            <a:chOff x="4322467" y="6073206"/>
            <a:chExt cx="381837" cy="705459"/>
          </a:xfrm>
        </p:grpSpPr>
        <p:cxnSp>
          <p:nvCxnSpPr>
            <p:cNvPr id="8" name="直接箭头连接符 7"/>
            <p:cNvCxnSpPr/>
            <p:nvPr/>
          </p:nvCxnSpPr>
          <p:spPr>
            <a:xfrm flipH="1">
              <a:off x="4521760" y="6073206"/>
              <a:ext cx="0" cy="3240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4322467" y="6312040"/>
              <a:ext cx="381837" cy="466625"/>
            </a:xfrm>
            <a:prstGeom prst="rect">
              <a:avLst/>
            </a:prstGeom>
            <a:noFill/>
          </p:spPr>
          <p:txBody>
            <a:bodyPr wrap="square" rtlCol="0">
              <a:spAutoFit/>
            </a:bodyPr>
            <a:lstStyle/>
            <a:p>
              <a:r>
                <a:rPr lang="en-US" altLang="zh-CN" sz="2275" dirty="0">
                  <a:latin typeface="微软雅黑" panose="020B0503020204020204" pitchFamily="34" charset="-122"/>
                  <a:ea typeface="微软雅黑" panose="020B0503020204020204" pitchFamily="34" charset="-122"/>
                </a:rPr>
                <a:t>c</a:t>
              </a:r>
              <a:endParaRPr lang="zh-CN" altLang="en-US" sz="2275" dirty="0">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6524942" y="4978966"/>
            <a:ext cx="1209967" cy="442429"/>
            <a:chOff x="7730535" y="5710808"/>
            <a:chExt cx="1276137" cy="466625"/>
          </a:xfrm>
        </p:grpSpPr>
        <p:sp>
          <p:nvSpPr>
            <p:cNvPr id="57" name="文本框 56"/>
            <p:cNvSpPr txBox="1"/>
            <p:nvPr/>
          </p:nvSpPr>
          <p:spPr>
            <a:xfrm>
              <a:off x="8624835" y="5710808"/>
              <a:ext cx="381837" cy="466625"/>
            </a:xfrm>
            <a:prstGeom prst="rect">
              <a:avLst/>
            </a:prstGeom>
            <a:noFill/>
          </p:spPr>
          <p:txBody>
            <a:bodyPr wrap="square" rtlCol="0">
              <a:spAutoFit/>
            </a:bodyPr>
            <a:lstStyle/>
            <a:p>
              <a:r>
                <a:rPr lang="en-US" altLang="zh-CN" sz="2275" dirty="0">
                  <a:latin typeface="微软雅黑" panose="020B0503020204020204" pitchFamily="34" charset="-122"/>
                  <a:ea typeface="微软雅黑" panose="020B0503020204020204" pitchFamily="34" charset="-122"/>
                </a:rPr>
                <a:t>j</a:t>
              </a:r>
              <a:endParaRPr lang="zh-CN" altLang="en-US" sz="2275" dirty="0">
                <a:latin typeface="微软雅黑" panose="020B0503020204020204" pitchFamily="34" charset="-122"/>
                <a:ea typeface="微软雅黑" panose="020B0503020204020204" pitchFamily="34" charset="-122"/>
              </a:endParaRPr>
            </a:p>
          </p:txBody>
        </p:sp>
        <p:cxnSp>
          <p:nvCxnSpPr>
            <p:cNvPr id="58" name="直接箭头连接符 57"/>
            <p:cNvCxnSpPr/>
            <p:nvPr/>
          </p:nvCxnSpPr>
          <p:spPr>
            <a:xfrm flipV="1">
              <a:off x="7730535" y="5911496"/>
              <a:ext cx="936000"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62" name="Text Box 61"/>
          <p:cNvSpPr txBox="1">
            <a:spLocks noChangeArrowheads="1"/>
          </p:cNvSpPr>
          <p:nvPr/>
        </p:nvSpPr>
        <p:spPr bwMode="auto">
          <a:xfrm>
            <a:off x="3942552" y="5768817"/>
            <a:ext cx="7853207" cy="47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0207" tIns="24083" rIns="60207" bIns="2408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800" b="1" dirty="0">
                <a:solidFill>
                  <a:schemeClr val="accent2"/>
                </a:solidFill>
              </a:rPr>
              <a:t> </a:t>
            </a:r>
            <a:r>
              <a:rPr lang="zh-CN" altLang="en-US" sz="2800" dirty="0">
                <a:latin typeface="微软雅黑" panose="020B0503020204020204" pitchFamily="34" charset="-122"/>
                <a:ea typeface="微软雅黑" panose="020B0503020204020204" pitchFamily="34" charset="-122"/>
              </a:rPr>
              <a:t>则：</a:t>
            </a:r>
            <a:r>
              <a:rPr lang="en-US" altLang="zh-CN" sz="2800" dirty="0">
                <a:latin typeface="微软雅黑" panose="020B0503020204020204" pitchFamily="34" charset="-122"/>
                <a:ea typeface="微软雅黑" panose="020B0503020204020204" pitchFamily="34" charset="-122"/>
              </a:rPr>
              <a:t>&amp;</a:t>
            </a:r>
            <a:r>
              <a:rPr lang="en-US" altLang="zh-CN" sz="2800" dirty="0" err="1">
                <a:latin typeface="微软雅黑" panose="020B0503020204020204" pitchFamily="34" charset="-122"/>
                <a:ea typeface="微软雅黑" panose="020B0503020204020204" pitchFamily="34" charset="-122"/>
              </a:rPr>
              <a:t>i</a:t>
            </a:r>
            <a:r>
              <a:rPr lang="en-US" altLang="zh-CN" sz="2800" dirty="0">
                <a:latin typeface="微软雅黑" panose="020B0503020204020204" pitchFamily="34" charset="-122"/>
                <a:ea typeface="微软雅黑" panose="020B0503020204020204" pitchFamily="34" charset="-122"/>
              </a:rPr>
              <a:t>=0; &amp;k=4; &amp;x=8; &amp;c=16; &amp;j=18;……</a:t>
            </a:r>
            <a:endParaRPr lang="zh-CN" altLang="en-US" sz="2800" dirty="0">
              <a:latin typeface="微软雅黑" panose="020B0503020204020204" pitchFamily="34" charset="-122"/>
              <a:ea typeface="微软雅黑" panose="020B0503020204020204" pitchFamily="34" charset="-122"/>
            </a:endParaRPr>
          </a:p>
        </p:txBody>
      </p:sp>
      <p:sp>
        <p:nvSpPr>
          <p:cNvPr id="63" name="矩形 62"/>
          <p:cNvSpPr/>
          <p:nvPr/>
        </p:nvSpPr>
        <p:spPr>
          <a:xfrm>
            <a:off x="1209333" y="1481827"/>
            <a:ext cx="3371436" cy="442429"/>
          </a:xfrm>
          <a:prstGeom prst="rect">
            <a:avLst/>
          </a:prstGeom>
        </p:spPr>
        <p:txBody>
          <a:bodyPr wrap="none">
            <a:spAutoFit/>
          </a:bodyPr>
          <a:lstStyle/>
          <a:p>
            <a:pPr>
              <a:spcBef>
                <a:spcPct val="50000"/>
              </a:spcBef>
            </a:pPr>
            <a:r>
              <a:rPr lang="en-US" altLang="zh-CN" sz="2275" dirty="0">
                <a:latin typeface="微软雅黑" panose="020B0503020204020204" pitchFamily="34" charset="-122"/>
                <a:ea typeface="微软雅黑" panose="020B0503020204020204" pitchFamily="34" charset="-122"/>
              </a:rPr>
              <a:t>1)</a:t>
            </a:r>
            <a:r>
              <a:rPr lang="zh-CN" altLang="en-US" sz="2275" dirty="0">
                <a:latin typeface="微软雅黑" panose="020B0503020204020204" pitchFamily="34" charset="-122"/>
                <a:ea typeface="微软雅黑" panose="020B0503020204020204" pitchFamily="34" charset="-122"/>
              </a:rPr>
              <a:t>按</a:t>
            </a:r>
            <a:r>
              <a:rPr lang="zh-CN" altLang="en-US" sz="2275" dirty="0">
                <a:solidFill>
                  <a:srgbClr val="FF0000"/>
                </a:solidFill>
                <a:latin typeface="微软雅黑" panose="020B0503020204020204" pitchFamily="34" charset="-122"/>
                <a:ea typeface="微软雅黑" panose="020B0503020204020204" pitchFamily="34" charset="-122"/>
              </a:rPr>
              <a:t>边界对齐</a:t>
            </a:r>
            <a:r>
              <a:rPr lang="zh-CN" altLang="en-US" sz="2275" dirty="0">
                <a:latin typeface="微软雅黑" panose="020B0503020204020204" pitchFamily="34" charset="-122"/>
                <a:ea typeface="微软雅黑" panose="020B0503020204020204" pitchFamily="34" charset="-122"/>
              </a:rPr>
              <a:t>的数据存储</a:t>
            </a:r>
          </a:p>
        </p:txBody>
      </p:sp>
      <p:sp>
        <p:nvSpPr>
          <p:cNvPr id="64" name="标题 1">
            <a:extLst>
              <a:ext uri="{FF2B5EF4-FFF2-40B4-BE49-F238E27FC236}">
                <a16:creationId xmlns:a16="http://schemas.microsoft.com/office/drawing/2014/main" id="{E5FF4F8F-996B-4E9D-B99D-772339874E8B}"/>
              </a:ext>
            </a:extLst>
          </p:cNvPr>
          <p:cNvSpPr>
            <a:spLocks noGrp="1"/>
          </p:cNvSpPr>
          <p:nvPr>
            <p:ph type="title"/>
          </p:nvPr>
        </p:nvSpPr>
        <p:spPr>
          <a:xfrm>
            <a:off x="465680" y="245155"/>
            <a:ext cx="6611810" cy="617641"/>
          </a:xfrm>
        </p:spPr>
        <p:txBody>
          <a:bodyPr/>
          <a:lstStyle/>
          <a:p>
            <a:r>
              <a:rPr lang="en-US" altLang="zh-CN" dirty="0"/>
              <a:t>4.1.3 </a:t>
            </a:r>
            <a:r>
              <a:rPr lang="zh-CN" altLang="en-US" dirty="0"/>
              <a:t>主存中的数据组织</a:t>
            </a:r>
          </a:p>
        </p:txBody>
      </p:sp>
      <p:grpSp>
        <p:nvGrpSpPr>
          <p:cNvPr id="65" name="Group 3">
            <a:extLst>
              <a:ext uri="{FF2B5EF4-FFF2-40B4-BE49-F238E27FC236}">
                <a16:creationId xmlns:a16="http://schemas.microsoft.com/office/drawing/2014/main" id="{8D173421-713E-4106-A08D-372140237216}"/>
              </a:ext>
            </a:extLst>
          </p:cNvPr>
          <p:cNvGrpSpPr>
            <a:grpSpLocks/>
          </p:cNvGrpSpPr>
          <p:nvPr/>
        </p:nvGrpSpPr>
        <p:grpSpPr bwMode="auto">
          <a:xfrm>
            <a:off x="1174384" y="2885552"/>
            <a:ext cx="5463294" cy="2619801"/>
            <a:chOff x="1497" y="996"/>
            <a:chExt cx="2816" cy="1254"/>
          </a:xfrm>
        </p:grpSpPr>
        <p:sp>
          <p:nvSpPr>
            <p:cNvPr id="66" name="Rectangle 4">
              <a:extLst>
                <a:ext uri="{FF2B5EF4-FFF2-40B4-BE49-F238E27FC236}">
                  <a16:creationId xmlns:a16="http://schemas.microsoft.com/office/drawing/2014/main" id="{2E087DAB-0D11-4FAF-B46F-AC6A2C1601CA}"/>
                </a:ext>
              </a:extLst>
            </p:cNvPr>
            <p:cNvSpPr>
              <a:spLocks noChangeArrowheads="1"/>
            </p:cNvSpPr>
            <p:nvPr/>
          </p:nvSpPr>
          <p:spPr bwMode="auto">
            <a:xfrm>
              <a:off x="1881" y="1231"/>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Times New Roman" panose="02020603050405020304" pitchFamily="18" charset="0"/>
              </a:endParaRPr>
            </a:p>
          </p:txBody>
        </p:sp>
        <p:sp>
          <p:nvSpPr>
            <p:cNvPr id="67" name="Line 5">
              <a:extLst>
                <a:ext uri="{FF2B5EF4-FFF2-40B4-BE49-F238E27FC236}">
                  <a16:creationId xmlns:a16="http://schemas.microsoft.com/office/drawing/2014/main" id="{9AC92480-6700-495A-8CBE-6B1D8D3A9BA9}"/>
                </a:ext>
              </a:extLst>
            </p:cNvPr>
            <p:cNvSpPr>
              <a:spLocks noChangeShapeType="1"/>
            </p:cNvSpPr>
            <p:nvPr/>
          </p:nvSpPr>
          <p:spPr bwMode="auto">
            <a:xfrm>
              <a:off x="1881" y="1423"/>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68" name="Line 6">
              <a:extLst>
                <a:ext uri="{FF2B5EF4-FFF2-40B4-BE49-F238E27FC236}">
                  <a16:creationId xmlns:a16="http://schemas.microsoft.com/office/drawing/2014/main" id="{71E173ED-4E58-468C-877E-B32AA0984773}"/>
                </a:ext>
              </a:extLst>
            </p:cNvPr>
            <p:cNvSpPr>
              <a:spLocks noChangeShapeType="1"/>
            </p:cNvSpPr>
            <p:nvPr/>
          </p:nvSpPr>
          <p:spPr bwMode="auto">
            <a:xfrm>
              <a:off x="1881" y="1615"/>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69" name="Line 7">
              <a:extLst>
                <a:ext uri="{FF2B5EF4-FFF2-40B4-BE49-F238E27FC236}">
                  <a16:creationId xmlns:a16="http://schemas.microsoft.com/office/drawing/2014/main" id="{4B90C4D1-85AC-416B-B97C-39C114D17775}"/>
                </a:ext>
              </a:extLst>
            </p:cNvPr>
            <p:cNvSpPr>
              <a:spLocks noChangeShapeType="1"/>
            </p:cNvSpPr>
            <p:nvPr/>
          </p:nvSpPr>
          <p:spPr bwMode="auto">
            <a:xfrm>
              <a:off x="1881" y="1615"/>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0" name="Line 8">
              <a:extLst>
                <a:ext uri="{FF2B5EF4-FFF2-40B4-BE49-F238E27FC236}">
                  <a16:creationId xmlns:a16="http://schemas.microsoft.com/office/drawing/2014/main" id="{303CD0D2-FEE4-45F5-8D39-E0D98F95812B}"/>
                </a:ext>
              </a:extLst>
            </p:cNvPr>
            <p:cNvSpPr>
              <a:spLocks noChangeShapeType="1"/>
            </p:cNvSpPr>
            <p:nvPr/>
          </p:nvSpPr>
          <p:spPr bwMode="auto">
            <a:xfrm>
              <a:off x="1881" y="1807"/>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1" name="Line 9">
              <a:extLst>
                <a:ext uri="{FF2B5EF4-FFF2-40B4-BE49-F238E27FC236}">
                  <a16:creationId xmlns:a16="http://schemas.microsoft.com/office/drawing/2014/main" id="{706F8742-155D-4018-B47A-B5CB60E99C85}"/>
                </a:ext>
              </a:extLst>
            </p:cNvPr>
            <p:cNvSpPr>
              <a:spLocks noChangeShapeType="1"/>
            </p:cNvSpPr>
            <p:nvPr/>
          </p:nvSpPr>
          <p:spPr bwMode="auto">
            <a:xfrm>
              <a:off x="1881" y="1999"/>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2" name="Line 10">
              <a:extLst>
                <a:ext uri="{FF2B5EF4-FFF2-40B4-BE49-F238E27FC236}">
                  <a16:creationId xmlns:a16="http://schemas.microsoft.com/office/drawing/2014/main" id="{DCD09122-84B4-48D7-8079-3A9C6A26B98F}"/>
                </a:ext>
              </a:extLst>
            </p:cNvPr>
            <p:cNvSpPr>
              <a:spLocks noChangeShapeType="1"/>
            </p:cNvSpPr>
            <p:nvPr/>
          </p:nvSpPr>
          <p:spPr bwMode="auto">
            <a:xfrm>
              <a:off x="3033"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3" name="Line 11">
              <a:extLst>
                <a:ext uri="{FF2B5EF4-FFF2-40B4-BE49-F238E27FC236}">
                  <a16:creationId xmlns:a16="http://schemas.microsoft.com/office/drawing/2014/main" id="{752AC6C1-5AA4-4042-A3AA-9A93D866E9B1}"/>
                </a:ext>
              </a:extLst>
            </p:cNvPr>
            <p:cNvSpPr>
              <a:spLocks noChangeShapeType="1"/>
            </p:cNvSpPr>
            <p:nvPr/>
          </p:nvSpPr>
          <p:spPr bwMode="auto">
            <a:xfrm>
              <a:off x="24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4" name="Line 12">
              <a:extLst>
                <a:ext uri="{FF2B5EF4-FFF2-40B4-BE49-F238E27FC236}">
                  <a16:creationId xmlns:a16="http://schemas.microsoft.com/office/drawing/2014/main" id="{D212CD19-DE7F-4660-8BC9-2568509188A7}"/>
                </a:ext>
              </a:extLst>
            </p:cNvPr>
            <p:cNvSpPr>
              <a:spLocks noChangeShapeType="1"/>
            </p:cNvSpPr>
            <p:nvPr/>
          </p:nvSpPr>
          <p:spPr bwMode="auto">
            <a:xfrm>
              <a:off x="36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5" name="Line 13">
              <a:extLst>
                <a:ext uri="{FF2B5EF4-FFF2-40B4-BE49-F238E27FC236}">
                  <a16:creationId xmlns:a16="http://schemas.microsoft.com/office/drawing/2014/main" id="{0C8EA83C-EF10-4B60-B4FE-851E0D90E0EF}"/>
                </a:ext>
              </a:extLst>
            </p:cNvPr>
            <p:cNvSpPr>
              <a:spLocks noChangeShapeType="1"/>
            </p:cNvSpPr>
            <p:nvPr/>
          </p:nvSpPr>
          <p:spPr bwMode="auto">
            <a:xfrm>
              <a:off x="2457" y="1231"/>
              <a:ext cx="0" cy="7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6" name="Line 14">
              <a:extLst>
                <a:ext uri="{FF2B5EF4-FFF2-40B4-BE49-F238E27FC236}">
                  <a16:creationId xmlns:a16="http://schemas.microsoft.com/office/drawing/2014/main" id="{F9EF26F9-3F88-4F2C-B6D7-35A031DF58D6}"/>
                </a:ext>
              </a:extLst>
            </p:cNvPr>
            <p:cNvSpPr>
              <a:spLocks noChangeShapeType="1"/>
            </p:cNvSpPr>
            <p:nvPr/>
          </p:nvSpPr>
          <p:spPr bwMode="auto">
            <a:xfrm>
              <a:off x="1881" y="1807"/>
              <a:ext cx="2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7" name="Line 15">
              <a:extLst>
                <a:ext uri="{FF2B5EF4-FFF2-40B4-BE49-F238E27FC236}">
                  <a16:creationId xmlns:a16="http://schemas.microsoft.com/office/drawing/2014/main" id="{08437DC3-7878-41BD-9CEA-991C95F23AE1}"/>
                </a:ext>
              </a:extLst>
            </p:cNvPr>
            <p:cNvSpPr>
              <a:spLocks noChangeShapeType="1"/>
            </p:cNvSpPr>
            <p:nvPr/>
          </p:nvSpPr>
          <p:spPr bwMode="auto">
            <a:xfrm>
              <a:off x="3033"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8" name="Line 16">
              <a:extLst>
                <a:ext uri="{FF2B5EF4-FFF2-40B4-BE49-F238E27FC236}">
                  <a16:creationId xmlns:a16="http://schemas.microsoft.com/office/drawing/2014/main" id="{76B0C732-2775-46EC-8155-C46B25CBC203}"/>
                </a:ext>
              </a:extLst>
            </p:cNvPr>
            <p:cNvSpPr>
              <a:spLocks noChangeShapeType="1"/>
            </p:cNvSpPr>
            <p:nvPr/>
          </p:nvSpPr>
          <p:spPr bwMode="auto">
            <a:xfrm>
              <a:off x="3657"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9" name="Line 17">
              <a:extLst>
                <a:ext uri="{FF2B5EF4-FFF2-40B4-BE49-F238E27FC236}">
                  <a16:creationId xmlns:a16="http://schemas.microsoft.com/office/drawing/2014/main" id="{C8AC1B50-CE06-469D-A4A9-EA9BE6F8E419}"/>
                </a:ext>
              </a:extLst>
            </p:cNvPr>
            <p:cNvSpPr>
              <a:spLocks noChangeShapeType="1"/>
            </p:cNvSpPr>
            <p:nvPr/>
          </p:nvSpPr>
          <p:spPr bwMode="auto">
            <a:xfrm>
              <a:off x="1881" y="2191"/>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80" name="Text Box 18" descr="新闻纸">
              <a:extLst>
                <a:ext uri="{FF2B5EF4-FFF2-40B4-BE49-F238E27FC236}">
                  <a16:creationId xmlns:a16="http://schemas.microsoft.com/office/drawing/2014/main" id="{B3C98A4B-C2F5-4990-BA02-09CFC57DDC66}"/>
                </a:ext>
              </a:extLst>
            </p:cNvPr>
            <p:cNvSpPr txBox="1">
              <a:spLocks noChangeArrowheads="1"/>
            </p:cNvSpPr>
            <p:nvPr/>
          </p:nvSpPr>
          <p:spPr bwMode="auto">
            <a:xfrm>
              <a:off x="1881" y="1231"/>
              <a:ext cx="2400" cy="192"/>
            </a:xfrm>
            <a:prstGeom prst="rect">
              <a:avLst/>
            </a:prstGeom>
            <a:solidFill>
              <a:srgbClr val="FF99FF"/>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err="1">
                  <a:solidFill>
                    <a:schemeClr val="tx1"/>
                  </a:solidFill>
                </a:rPr>
                <a:t>int</a:t>
              </a:r>
              <a:r>
                <a:rPr lang="en-US" altLang="zh-CN" b="1" i="1" dirty="0">
                  <a:solidFill>
                    <a:schemeClr val="tx1"/>
                  </a:solidFill>
                </a:rPr>
                <a:t> </a:t>
              </a:r>
              <a:r>
                <a:rPr lang="en-US" altLang="zh-CN" b="1" i="1" dirty="0" err="1">
                  <a:solidFill>
                    <a:schemeClr val="tx1"/>
                  </a:solidFill>
                </a:rPr>
                <a:t>i</a:t>
              </a:r>
              <a:endParaRPr lang="zh-CN" altLang="en-US" b="1" i="1" dirty="0">
                <a:solidFill>
                  <a:schemeClr val="tx1"/>
                </a:solidFill>
              </a:endParaRPr>
            </a:p>
          </p:txBody>
        </p:sp>
        <p:sp>
          <p:nvSpPr>
            <p:cNvPr id="81" name="Text Box 19" descr="宽上对角线">
              <a:extLst>
                <a:ext uri="{FF2B5EF4-FFF2-40B4-BE49-F238E27FC236}">
                  <a16:creationId xmlns:a16="http://schemas.microsoft.com/office/drawing/2014/main" id="{D18FE15C-5DA2-4964-AD7C-F0FABE694B9C}"/>
                </a:ext>
              </a:extLst>
            </p:cNvPr>
            <p:cNvSpPr txBox="1">
              <a:spLocks noChangeArrowheads="1"/>
            </p:cNvSpPr>
            <p:nvPr/>
          </p:nvSpPr>
          <p:spPr bwMode="auto">
            <a:xfrm>
              <a:off x="1881" y="1423"/>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dirty="0">
                  <a:latin typeface="Times New Roman" panose="02020603050405020304" pitchFamily="18" charset="0"/>
                </a:rPr>
                <a:t>short k</a:t>
              </a:r>
              <a:endParaRPr kumimoji="1" lang="zh-CN" altLang="en-US" sz="2400" b="1" i="1" dirty="0">
                <a:latin typeface="Times New Roman" panose="02020603050405020304" pitchFamily="18" charset="0"/>
              </a:endParaRPr>
            </a:p>
          </p:txBody>
        </p:sp>
        <p:sp>
          <p:nvSpPr>
            <p:cNvPr id="82" name="Text Box 20" descr="信纸">
              <a:extLst>
                <a:ext uri="{FF2B5EF4-FFF2-40B4-BE49-F238E27FC236}">
                  <a16:creationId xmlns:a16="http://schemas.microsoft.com/office/drawing/2014/main" id="{7344EEAA-CBB4-4E2D-AAAD-53BA24A0739A}"/>
                </a:ext>
              </a:extLst>
            </p:cNvPr>
            <p:cNvSpPr txBox="1">
              <a:spLocks noChangeArrowheads="1"/>
            </p:cNvSpPr>
            <p:nvPr/>
          </p:nvSpPr>
          <p:spPr bwMode="auto">
            <a:xfrm>
              <a:off x="1881" y="1615"/>
              <a:ext cx="2400" cy="384"/>
            </a:xfrm>
            <a:prstGeom prst="rect">
              <a:avLst/>
            </a:prstGeom>
            <a:solidFill>
              <a:srgbClr val="FFFF00"/>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800" b="1" i="1" dirty="0">
                  <a:solidFill>
                    <a:schemeClr val="tx1"/>
                  </a:solidFill>
                </a:rPr>
                <a:t>double x</a:t>
              </a:r>
              <a:endParaRPr lang="zh-CN" altLang="en-US" sz="2800" b="1" i="1" dirty="0">
                <a:solidFill>
                  <a:schemeClr val="tx1"/>
                </a:solidFill>
              </a:endParaRPr>
            </a:p>
          </p:txBody>
        </p:sp>
        <p:sp>
          <p:nvSpPr>
            <p:cNvPr id="83" name="Text Box 21" descr="宽上对角线">
              <a:extLst>
                <a:ext uri="{FF2B5EF4-FFF2-40B4-BE49-F238E27FC236}">
                  <a16:creationId xmlns:a16="http://schemas.microsoft.com/office/drawing/2014/main" id="{7D067946-0FF7-486E-9669-9A9CEDBC4F12}"/>
                </a:ext>
              </a:extLst>
            </p:cNvPr>
            <p:cNvSpPr txBox="1">
              <a:spLocks noChangeArrowheads="1"/>
            </p:cNvSpPr>
            <p:nvPr/>
          </p:nvSpPr>
          <p:spPr bwMode="auto">
            <a:xfrm>
              <a:off x="3033" y="1999"/>
              <a:ext cx="1248" cy="192"/>
            </a:xfrm>
            <a:prstGeom prst="rect">
              <a:avLst/>
            </a:prstGeom>
            <a:solidFill>
              <a:srgbClr val="00B050"/>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short j</a:t>
              </a:r>
              <a:endParaRPr lang="zh-CN" altLang="en-US" b="1" i="1" dirty="0">
                <a:solidFill>
                  <a:schemeClr val="tx1"/>
                </a:solidFill>
              </a:endParaRPr>
            </a:p>
          </p:txBody>
        </p:sp>
        <p:sp>
          <p:nvSpPr>
            <p:cNvPr id="84" name="Text Box 22">
              <a:extLst>
                <a:ext uri="{FF2B5EF4-FFF2-40B4-BE49-F238E27FC236}">
                  <a16:creationId xmlns:a16="http://schemas.microsoft.com/office/drawing/2014/main" id="{E593407E-4E97-4C10-9FC7-B8A2314E9D72}"/>
                </a:ext>
              </a:extLst>
            </p:cNvPr>
            <p:cNvSpPr txBox="1">
              <a:spLocks noChangeArrowheads="1"/>
            </p:cNvSpPr>
            <p:nvPr/>
          </p:nvSpPr>
          <p:spPr bwMode="auto">
            <a:xfrm>
              <a:off x="1881" y="1999"/>
              <a:ext cx="576" cy="192"/>
            </a:xfrm>
            <a:prstGeom prst="rect">
              <a:avLst/>
            </a:prstGeom>
            <a:solidFill>
              <a:srgbClr val="D60093"/>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char c</a:t>
              </a:r>
              <a:endParaRPr lang="zh-CN" altLang="en-US" b="1" i="1" dirty="0">
                <a:solidFill>
                  <a:schemeClr val="tx1"/>
                </a:solidFill>
              </a:endParaRPr>
            </a:p>
          </p:txBody>
        </p:sp>
        <p:sp>
          <p:nvSpPr>
            <p:cNvPr id="85" name="Text Box 23">
              <a:extLst>
                <a:ext uri="{FF2B5EF4-FFF2-40B4-BE49-F238E27FC236}">
                  <a16:creationId xmlns:a16="http://schemas.microsoft.com/office/drawing/2014/main" id="{C6DBAE5C-46C6-4D1A-AC84-AB029E61DFEB}"/>
                </a:ext>
              </a:extLst>
            </p:cNvPr>
            <p:cNvSpPr txBox="1">
              <a:spLocks noChangeArrowheads="1"/>
            </p:cNvSpPr>
            <p:nvPr/>
          </p:nvSpPr>
          <p:spPr bwMode="auto">
            <a:xfrm>
              <a:off x="1497" y="1261"/>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800" i="1" dirty="0">
                  <a:latin typeface="Consolas" panose="020B0609020204030204" pitchFamily="49" charset="0"/>
                </a:rPr>
                <a:t>0004081216</a:t>
              </a:r>
            </a:p>
          </p:txBody>
        </p:sp>
        <p:sp>
          <p:nvSpPr>
            <p:cNvPr id="86" name="Text Box 24">
              <a:extLst>
                <a:ext uri="{FF2B5EF4-FFF2-40B4-BE49-F238E27FC236}">
                  <a16:creationId xmlns:a16="http://schemas.microsoft.com/office/drawing/2014/main" id="{772FC723-33F4-4C7D-AD64-49EBD61663CA}"/>
                </a:ext>
              </a:extLst>
            </p:cNvPr>
            <p:cNvSpPr txBox="1">
              <a:spLocks noChangeArrowheads="1"/>
            </p:cNvSpPr>
            <p:nvPr/>
          </p:nvSpPr>
          <p:spPr bwMode="auto">
            <a:xfrm>
              <a:off x="1833" y="996"/>
              <a:ext cx="2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dirty="0">
                  <a:latin typeface="+mn-ea"/>
                  <a:ea typeface="+mn-ea"/>
                </a:rPr>
                <a:t>0</a:t>
              </a:r>
              <a:r>
                <a:rPr kumimoji="1" lang="zh-CN" altLang="zh-CN" sz="2000" dirty="0">
                  <a:latin typeface="+mn-ea"/>
                  <a:ea typeface="+mn-ea"/>
                </a:rPr>
                <a:t> 字节    </a:t>
              </a:r>
              <a:r>
                <a:rPr kumimoji="1" lang="en-US" altLang="zh-CN" sz="2000" dirty="0">
                  <a:latin typeface="+mn-ea"/>
                  <a:ea typeface="+mn-ea"/>
                </a:rPr>
                <a:t>  </a:t>
              </a:r>
              <a:r>
                <a:rPr kumimoji="1" lang="zh-CN" altLang="zh-CN" sz="2000" dirty="0">
                  <a:latin typeface="+mn-ea"/>
                  <a:ea typeface="+mn-ea"/>
                </a:rPr>
                <a:t>1字节  </a:t>
              </a:r>
              <a:r>
                <a:rPr kumimoji="1" lang="en-US" altLang="zh-CN" sz="2000" dirty="0">
                  <a:latin typeface="+mn-ea"/>
                  <a:ea typeface="+mn-ea"/>
                </a:rPr>
                <a:t> </a:t>
              </a:r>
              <a:r>
                <a:rPr kumimoji="1" lang="zh-CN" altLang="zh-CN" sz="2000" dirty="0">
                  <a:latin typeface="+mn-ea"/>
                  <a:ea typeface="+mn-ea"/>
                </a:rPr>
                <a:t>   2字节</a:t>
              </a:r>
              <a:r>
                <a:rPr kumimoji="1" lang="en-US" altLang="zh-CN" sz="2000" dirty="0">
                  <a:latin typeface="+mn-ea"/>
                  <a:ea typeface="+mn-ea"/>
                </a:rPr>
                <a:t> </a:t>
              </a:r>
              <a:r>
                <a:rPr kumimoji="1" lang="zh-CN" altLang="zh-CN" sz="2000" dirty="0">
                  <a:latin typeface="+mn-ea"/>
                  <a:ea typeface="+mn-ea"/>
                </a:rPr>
                <a:t>    3字节</a:t>
              </a:r>
              <a:endParaRPr kumimoji="1" lang="zh-CN" altLang="en-US" sz="2400" dirty="0">
                <a:latin typeface="+mn-ea"/>
                <a:ea typeface="+mn-ea"/>
              </a:endParaRPr>
            </a:p>
          </p:txBody>
        </p:sp>
        <p:sp>
          <p:nvSpPr>
            <p:cNvPr id="87" name="Line 25">
              <a:extLst>
                <a:ext uri="{FF2B5EF4-FFF2-40B4-BE49-F238E27FC236}">
                  <a16:creationId xmlns:a16="http://schemas.microsoft.com/office/drawing/2014/main" id="{B06D5969-E7E5-47B0-892D-7EE624EE8F6B}"/>
                </a:ext>
              </a:extLst>
            </p:cNvPr>
            <p:cNvSpPr>
              <a:spLocks noChangeShapeType="1"/>
            </p:cNvSpPr>
            <p:nvPr/>
          </p:nvSpPr>
          <p:spPr bwMode="auto">
            <a:xfrm>
              <a:off x="2457" y="1231"/>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88" name="Line 26">
              <a:extLst>
                <a:ext uri="{FF2B5EF4-FFF2-40B4-BE49-F238E27FC236}">
                  <a16:creationId xmlns:a16="http://schemas.microsoft.com/office/drawing/2014/main" id="{36FE7C6E-8E4E-4F5C-8F40-D4AD688A1862}"/>
                </a:ext>
              </a:extLst>
            </p:cNvPr>
            <p:cNvSpPr>
              <a:spLocks noChangeShapeType="1"/>
            </p:cNvSpPr>
            <p:nvPr/>
          </p:nvSpPr>
          <p:spPr bwMode="auto">
            <a:xfrm>
              <a:off x="3033"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89" name="Line 27">
              <a:extLst>
                <a:ext uri="{FF2B5EF4-FFF2-40B4-BE49-F238E27FC236}">
                  <a16:creationId xmlns:a16="http://schemas.microsoft.com/office/drawing/2014/main" id="{4CA6CB1F-AE5D-446F-BDF4-840FBCB27068}"/>
                </a:ext>
              </a:extLst>
            </p:cNvPr>
            <p:cNvSpPr>
              <a:spLocks noChangeShapeType="1"/>
            </p:cNvSpPr>
            <p:nvPr/>
          </p:nvSpPr>
          <p:spPr bwMode="auto">
            <a:xfrm>
              <a:off x="3033"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90" name="Line 28">
              <a:extLst>
                <a:ext uri="{FF2B5EF4-FFF2-40B4-BE49-F238E27FC236}">
                  <a16:creationId xmlns:a16="http://schemas.microsoft.com/office/drawing/2014/main" id="{0035379B-0E95-44F4-BC64-337DF9F2B889}"/>
                </a:ext>
              </a:extLst>
            </p:cNvPr>
            <p:cNvSpPr>
              <a:spLocks noChangeShapeType="1"/>
            </p:cNvSpPr>
            <p:nvPr/>
          </p:nvSpPr>
          <p:spPr bwMode="auto">
            <a:xfrm>
              <a:off x="3657"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91" name="Line 29">
              <a:extLst>
                <a:ext uri="{FF2B5EF4-FFF2-40B4-BE49-F238E27FC236}">
                  <a16:creationId xmlns:a16="http://schemas.microsoft.com/office/drawing/2014/main" id="{4D043E20-8CB5-46FE-92FD-4063F652EC45}"/>
                </a:ext>
              </a:extLst>
            </p:cNvPr>
            <p:cNvSpPr>
              <a:spLocks noChangeShapeType="1"/>
            </p:cNvSpPr>
            <p:nvPr/>
          </p:nvSpPr>
          <p:spPr bwMode="auto">
            <a:xfrm>
              <a:off x="3657"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92" name="Line 30">
              <a:extLst>
                <a:ext uri="{FF2B5EF4-FFF2-40B4-BE49-F238E27FC236}">
                  <a16:creationId xmlns:a16="http://schemas.microsoft.com/office/drawing/2014/main" id="{6F4F877C-2496-4C2B-857F-A26642F0D65E}"/>
                </a:ext>
              </a:extLst>
            </p:cNvPr>
            <p:cNvSpPr>
              <a:spLocks noChangeShapeType="1"/>
            </p:cNvSpPr>
            <p:nvPr/>
          </p:nvSpPr>
          <p:spPr bwMode="auto">
            <a:xfrm>
              <a:off x="1881" y="1807"/>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grpSp>
    </p:spTree>
    <p:extLst>
      <p:ext uri="{BB962C8B-B14F-4D97-AF65-F5344CB8AC3E}">
        <p14:creationId xmlns:p14="http://schemas.microsoft.com/office/powerpoint/2010/main" val="1944312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blinds(vertical)">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blinds(horizontal)">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blinds(vertical)">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blinds(horizontal)">
                                      <p:cBhvr>
                                        <p:cTn id="3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第四</a:t>
            </a:r>
            <a:r>
              <a:rPr lang="en-US" altLang="zh-CN" sz="2275" b="1" kern="0" dirty="0">
                <a:solidFill>
                  <a:sysClr val="window" lastClr="FFFFFF"/>
                </a:solidFill>
                <a:latin typeface="微软雅黑" panose="020B0503020204020204" pitchFamily="34" charset="-122"/>
                <a:ea typeface="微软雅黑" panose="020B0503020204020204" pitchFamily="34" charset="-122"/>
              </a:rPr>
              <a:t> </a:t>
            </a:r>
            <a:r>
              <a:rPr lang="zh-CN" altLang="en-US" sz="2275" b="1" kern="0" dirty="0">
                <a:solidFill>
                  <a:sysClr val="window" lastClr="FFFFFF"/>
                </a:solidFill>
                <a:latin typeface="微软雅黑" panose="020B0503020204020204" pitchFamily="34" charset="-122"/>
                <a:ea typeface="微软雅黑" panose="020B0503020204020204" pitchFamily="34" charset="-122"/>
              </a:rPr>
              <a:t>章 </a:t>
            </a:r>
          </a:p>
        </p:txBody>
      </p:sp>
      <p:grpSp>
        <p:nvGrpSpPr>
          <p:cNvPr id="34" name="组合 4179"/>
          <p:cNvGrpSpPr/>
          <p:nvPr/>
        </p:nvGrpSpPr>
        <p:grpSpPr bwMode="auto">
          <a:xfrm>
            <a:off x="727856" y="876880"/>
            <a:ext cx="6940992" cy="459986"/>
            <a:chOff x="-96346" y="0"/>
            <a:chExt cx="5282511" cy="524627"/>
          </a:xfrm>
        </p:grpSpPr>
        <p:sp>
          <p:nvSpPr>
            <p:cNvPr id="35"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2</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36"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37" name="文本框 4183"/>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endParaRPr lang="zh-CN" altLang="en-US" sz="2275" dirty="0">
                <a:solidFill>
                  <a:schemeClr val="bg1"/>
                </a:solidFill>
                <a:latin typeface="微软雅黑" panose="020B0503020204020204" pitchFamily="34" charset="-122"/>
                <a:ea typeface="微软雅黑" panose="020B0503020204020204" pitchFamily="34" charset="-122"/>
              </a:endParaRPr>
            </a:p>
          </p:txBody>
        </p:sp>
      </p:grpSp>
      <p:sp>
        <p:nvSpPr>
          <p:cNvPr id="18" name="Text Box 60"/>
          <p:cNvSpPr txBox="1">
            <a:spLocks noChangeArrowheads="1"/>
          </p:cNvSpPr>
          <p:nvPr/>
        </p:nvSpPr>
        <p:spPr bwMode="auto">
          <a:xfrm>
            <a:off x="1453459" y="1912292"/>
            <a:ext cx="8546012" cy="398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0207" tIns="24083" rIns="60207" bIns="2408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086" b="1" dirty="0">
                <a:solidFill>
                  <a:schemeClr val="accent2"/>
                </a:solidFill>
                <a:ea typeface="黑体" panose="02010609060101010101" pitchFamily="49" charset="-122"/>
              </a:rPr>
              <a:t> </a:t>
            </a:r>
            <a:r>
              <a:rPr lang="en-US" altLang="zh-CN" sz="2275" dirty="0" err="1">
                <a:latin typeface="微软雅黑" panose="020B0503020204020204" pitchFamily="34" charset="-122"/>
                <a:ea typeface="微软雅黑" panose="020B0503020204020204" pitchFamily="34" charset="-122"/>
              </a:rPr>
              <a:t>int</a:t>
            </a:r>
            <a:r>
              <a:rPr lang="en-US" altLang="zh-CN" sz="2275" dirty="0">
                <a:latin typeface="微软雅黑" panose="020B0503020204020204" pitchFamily="34" charset="-122"/>
                <a:ea typeface="微软雅黑" panose="020B0503020204020204" pitchFamily="34" charset="-122"/>
              </a:rPr>
              <a:t> </a:t>
            </a:r>
            <a:r>
              <a:rPr lang="en-US" altLang="zh-CN" sz="2275" dirty="0" err="1">
                <a:latin typeface="微软雅黑" panose="020B0503020204020204" pitchFamily="34" charset="-122"/>
                <a:ea typeface="微软雅黑" panose="020B0503020204020204" pitchFamily="34" charset="-122"/>
              </a:rPr>
              <a:t>i</a:t>
            </a:r>
            <a:r>
              <a:rPr lang="en-US" altLang="zh-CN" sz="2275" dirty="0">
                <a:latin typeface="微软雅黑" panose="020B0503020204020204" pitchFamily="34" charset="-122"/>
                <a:ea typeface="微软雅黑" panose="020B0503020204020204" pitchFamily="34" charset="-122"/>
              </a:rPr>
              <a:t>, short k, double x, char c, short j,…… </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32</a:t>
            </a:r>
            <a:r>
              <a:rPr lang="zh-CN" altLang="en-US" sz="2275" dirty="0">
                <a:latin typeface="微软雅黑" panose="020B0503020204020204" pitchFamily="34" charset="-122"/>
                <a:ea typeface="微软雅黑" panose="020B0503020204020204" pitchFamily="34" charset="-122"/>
              </a:rPr>
              <a:t>位系统中）</a:t>
            </a:r>
            <a:r>
              <a:rPr lang="en-US" altLang="zh-CN" sz="2275" dirty="0">
                <a:latin typeface="微软雅黑" panose="020B0503020204020204" pitchFamily="34" charset="-122"/>
                <a:ea typeface="微软雅黑" panose="020B0503020204020204" pitchFamily="34" charset="-122"/>
              </a:rPr>
              <a:t>  </a:t>
            </a:r>
            <a:endParaRPr lang="zh-CN" altLang="en-US" sz="2275" dirty="0">
              <a:latin typeface="微软雅黑" panose="020B0503020204020204" pitchFamily="34" charset="-122"/>
              <a:ea typeface="微软雅黑" panose="020B0503020204020204" pitchFamily="34" charset="-122"/>
            </a:endParaRPr>
          </a:p>
        </p:txBody>
      </p:sp>
      <p:grpSp>
        <p:nvGrpSpPr>
          <p:cNvPr id="59" name="组合 58"/>
          <p:cNvGrpSpPr/>
          <p:nvPr/>
        </p:nvGrpSpPr>
        <p:grpSpPr>
          <a:xfrm>
            <a:off x="6897786" y="3220440"/>
            <a:ext cx="1011483" cy="581151"/>
            <a:chOff x="7938197" y="5144756"/>
            <a:chExt cx="1066799" cy="622998"/>
          </a:xfrm>
        </p:grpSpPr>
        <p:sp>
          <p:nvSpPr>
            <p:cNvPr id="54" name="文本框 53"/>
            <p:cNvSpPr txBox="1"/>
            <p:nvPr/>
          </p:nvSpPr>
          <p:spPr>
            <a:xfrm>
              <a:off x="8623159" y="5196671"/>
              <a:ext cx="381837" cy="474287"/>
            </a:xfrm>
            <a:prstGeom prst="rect">
              <a:avLst/>
            </a:prstGeom>
            <a:noFill/>
          </p:spPr>
          <p:txBody>
            <a:bodyPr wrap="square" rtlCol="0">
              <a:spAutoFit/>
            </a:bodyPr>
            <a:lstStyle/>
            <a:p>
              <a:r>
                <a:rPr lang="en-US" altLang="zh-CN" sz="2275" dirty="0">
                  <a:latin typeface="微软雅黑" panose="020B0503020204020204" pitchFamily="34" charset="-122"/>
                  <a:ea typeface="微软雅黑" panose="020B0503020204020204" pitchFamily="34" charset="-122"/>
                </a:rPr>
                <a:t>x</a:t>
              </a:r>
              <a:endParaRPr lang="zh-CN" altLang="en-US" sz="2275" dirty="0">
                <a:latin typeface="微软雅黑" panose="020B0503020204020204" pitchFamily="34" charset="-122"/>
                <a:ea typeface="微软雅黑" panose="020B0503020204020204" pitchFamily="34" charset="-122"/>
              </a:endParaRPr>
            </a:p>
          </p:txBody>
        </p:sp>
        <p:cxnSp>
          <p:nvCxnSpPr>
            <p:cNvPr id="55" name="直接箭头连接符 54"/>
            <p:cNvCxnSpPr/>
            <p:nvPr/>
          </p:nvCxnSpPr>
          <p:spPr>
            <a:xfrm flipV="1">
              <a:off x="8060449" y="5457649"/>
              <a:ext cx="540000"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右大括号 5"/>
            <p:cNvSpPr/>
            <p:nvPr/>
          </p:nvSpPr>
          <p:spPr>
            <a:xfrm>
              <a:off x="7938197" y="5144756"/>
              <a:ext cx="80387" cy="62299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7"/>
            </a:p>
          </p:txBody>
        </p:sp>
      </p:grpSp>
      <p:grpSp>
        <p:nvGrpSpPr>
          <p:cNvPr id="2" name="组合 1">
            <a:extLst>
              <a:ext uri="{FF2B5EF4-FFF2-40B4-BE49-F238E27FC236}">
                <a16:creationId xmlns:a16="http://schemas.microsoft.com/office/drawing/2014/main" id="{09B1C9F7-5104-4585-9743-484E7FFD82B0}"/>
              </a:ext>
            </a:extLst>
          </p:cNvPr>
          <p:cNvGrpSpPr/>
          <p:nvPr/>
        </p:nvGrpSpPr>
        <p:grpSpPr>
          <a:xfrm>
            <a:off x="2341935" y="2335479"/>
            <a:ext cx="4523081" cy="2254807"/>
            <a:chOff x="2341935" y="2456304"/>
            <a:chExt cx="4523081" cy="1998886"/>
          </a:xfrm>
        </p:grpSpPr>
        <p:sp>
          <p:nvSpPr>
            <p:cNvPr id="64" name="Text Box 32"/>
            <p:cNvSpPr txBox="1">
              <a:spLocks noChangeArrowheads="1"/>
            </p:cNvSpPr>
            <p:nvPr/>
          </p:nvSpPr>
          <p:spPr bwMode="auto">
            <a:xfrm>
              <a:off x="2341935" y="2962046"/>
              <a:ext cx="545889" cy="149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275">
                  <a:latin typeface="Times New Roman" panose="02020603050405020304" pitchFamily="18" charset="0"/>
                </a:rPr>
                <a:t>0004081216</a:t>
              </a:r>
            </a:p>
          </p:txBody>
        </p:sp>
        <p:sp>
          <p:nvSpPr>
            <p:cNvPr id="65" name="Line 33"/>
            <p:cNvSpPr>
              <a:spLocks noChangeShapeType="1"/>
            </p:cNvSpPr>
            <p:nvPr/>
          </p:nvSpPr>
          <p:spPr bwMode="auto">
            <a:xfrm>
              <a:off x="2965808" y="4361869"/>
              <a:ext cx="389920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707"/>
            </a:p>
          </p:txBody>
        </p:sp>
        <p:sp>
          <p:nvSpPr>
            <p:cNvPr id="66" name="Text Box 34" descr="新闻纸"/>
            <p:cNvSpPr txBox="1">
              <a:spLocks noChangeArrowheads="1"/>
            </p:cNvSpPr>
            <p:nvPr/>
          </p:nvSpPr>
          <p:spPr bwMode="auto">
            <a:xfrm>
              <a:off x="2965808" y="2916891"/>
              <a:ext cx="3899208" cy="288996"/>
            </a:xfrm>
            <a:prstGeom prst="rect">
              <a:avLst/>
            </a:prstGeom>
            <a:solidFill>
              <a:srgbClr val="FF99FF"/>
            </a:solidFill>
            <a:ln w="38100">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275" b="1" dirty="0">
                  <a:latin typeface="Times New Roman" panose="02020603050405020304" pitchFamily="18" charset="0"/>
                </a:rPr>
                <a:t>int </a:t>
              </a:r>
              <a:r>
                <a:rPr kumimoji="1" lang="en-US" altLang="zh-CN" sz="2275" b="1" dirty="0" err="1">
                  <a:latin typeface="Times New Roman" panose="02020603050405020304" pitchFamily="18" charset="0"/>
                </a:rPr>
                <a:t>i</a:t>
              </a:r>
              <a:endParaRPr kumimoji="1" lang="zh-CN" altLang="en-US" sz="2275" b="1" dirty="0">
                <a:latin typeface="Times New Roman" panose="02020603050405020304" pitchFamily="18" charset="0"/>
              </a:endParaRPr>
            </a:p>
          </p:txBody>
        </p:sp>
        <p:sp>
          <p:nvSpPr>
            <p:cNvPr id="67" name="Text Box 35" descr="宽上对角线"/>
            <p:cNvSpPr txBox="1">
              <a:spLocks noChangeArrowheads="1"/>
            </p:cNvSpPr>
            <p:nvPr/>
          </p:nvSpPr>
          <p:spPr bwMode="auto">
            <a:xfrm>
              <a:off x="2965808" y="3205886"/>
              <a:ext cx="1871620" cy="288996"/>
            </a:xfrm>
            <a:prstGeom prst="rect">
              <a:avLst/>
            </a:prstGeom>
            <a:solidFill>
              <a:srgbClr val="92D050"/>
            </a:solidFill>
            <a:ln w="38100">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000" b="1" i="1" dirty="0">
                  <a:latin typeface="Times New Roman" panose="02020603050405020304" pitchFamily="18" charset="0"/>
                </a:rPr>
                <a:t>short k</a:t>
              </a:r>
              <a:endParaRPr kumimoji="1" lang="zh-CN" altLang="en-US" sz="2000" b="1" i="1" dirty="0">
                <a:latin typeface="Times New Roman" panose="02020603050405020304" pitchFamily="18" charset="0"/>
              </a:endParaRPr>
            </a:p>
          </p:txBody>
        </p:sp>
        <p:sp>
          <p:nvSpPr>
            <p:cNvPr id="68" name="Text Box 36" descr="信纸"/>
            <p:cNvSpPr txBox="1">
              <a:spLocks noChangeArrowheads="1"/>
            </p:cNvSpPr>
            <p:nvPr/>
          </p:nvSpPr>
          <p:spPr bwMode="auto">
            <a:xfrm>
              <a:off x="2965808" y="3494882"/>
              <a:ext cx="3899208" cy="288996"/>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275" b="1" dirty="0">
                  <a:latin typeface="Times New Roman" panose="02020603050405020304" pitchFamily="18" charset="0"/>
                </a:rPr>
                <a:t>                  double x</a:t>
              </a:r>
              <a:endParaRPr kumimoji="1" lang="zh-CN" altLang="en-US" sz="2275" b="1" dirty="0">
                <a:latin typeface="Times New Roman" panose="02020603050405020304" pitchFamily="18" charset="0"/>
              </a:endParaRPr>
            </a:p>
          </p:txBody>
        </p:sp>
        <p:sp>
          <p:nvSpPr>
            <p:cNvPr id="69" name="Text Box 37" descr="宽上对角线"/>
            <p:cNvSpPr txBox="1">
              <a:spLocks noChangeArrowheads="1"/>
            </p:cNvSpPr>
            <p:nvPr/>
          </p:nvSpPr>
          <p:spPr bwMode="auto">
            <a:xfrm>
              <a:off x="5851222" y="3783877"/>
              <a:ext cx="1013794" cy="288996"/>
            </a:xfrm>
            <a:prstGeom prst="rect">
              <a:avLst/>
            </a:prstGeom>
            <a:solidFill>
              <a:srgbClr val="00B050"/>
            </a:solidFill>
            <a:ln w="38100">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275">
                <a:latin typeface="Times New Roman" panose="02020603050405020304" pitchFamily="18" charset="0"/>
              </a:endParaRPr>
            </a:p>
          </p:txBody>
        </p:sp>
        <p:sp>
          <p:nvSpPr>
            <p:cNvPr id="70" name="Text Box 38"/>
            <p:cNvSpPr txBox="1">
              <a:spLocks noChangeArrowheads="1"/>
            </p:cNvSpPr>
            <p:nvPr/>
          </p:nvSpPr>
          <p:spPr bwMode="auto">
            <a:xfrm>
              <a:off x="2965808" y="2456304"/>
              <a:ext cx="3899208" cy="383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zh-CN" sz="1896" dirty="0">
                  <a:ea typeface="黑体" panose="02010609060101010101" pitchFamily="49" charset="-122"/>
                </a:rPr>
                <a:t>字节</a:t>
              </a:r>
              <a:r>
                <a:rPr kumimoji="1" lang="en-US" altLang="zh-CN" sz="1896" dirty="0">
                  <a:ea typeface="黑体" panose="02010609060101010101" pitchFamily="49" charset="-122"/>
                </a:rPr>
                <a:t>0     </a:t>
              </a:r>
              <a:r>
                <a:rPr kumimoji="1" lang="zh-CN" altLang="zh-CN" sz="1896" dirty="0">
                  <a:ea typeface="黑体" panose="02010609060101010101" pitchFamily="49" charset="-122"/>
                </a:rPr>
                <a:t>字节1</a:t>
              </a:r>
              <a:r>
                <a:rPr kumimoji="1" lang="zh-CN" altLang="en-US" sz="1896" dirty="0">
                  <a:ea typeface="黑体" panose="02010609060101010101" pitchFamily="49" charset="-122"/>
                </a:rPr>
                <a:t>      </a:t>
              </a:r>
              <a:r>
                <a:rPr kumimoji="1" lang="zh-CN" altLang="zh-CN" sz="1896" dirty="0">
                  <a:ea typeface="黑体" panose="02010609060101010101" pitchFamily="49" charset="-122"/>
                </a:rPr>
                <a:t>字节2</a:t>
              </a:r>
              <a:r>
                <a:rPr kumimoji="1" lang="zh-CN" altLang="en-US" sz="1896" dirty="0">
                  <a:ea typeface="黑体" panose="02010609060101010101" pitchFamily="49" charset="-122"/>
                </a:rPr>
                <a:t>     </a:t>
              </a:r>
              <a:r>
                <a:rPr kumimoji="1" lang="zh-CN" altLang="zh-CN" sz="1896" dirty="0">
                  <a:ea typeface="黑体" panose="02010609060101010101" pitchFamily="49" charset="-122"/>
                </a:rPr>
                <a:t>字节3</a:t>
              </a:r>
              <a:endParaRPr kumimoji="1" lang="zh-CN" altLang="en-US" sz="1896" dirty="0">
                <a:ea typeface="黑体" panose="02010609060101010101" pitchFamily="49" charset="-122"/>
              </a:endParaRPr>
            </a:p>
          </p:txBody>
        </p:sp>
        <p:sp>
          <p:nvSpPr>
            <p:cNvPr id="71" name="Rectangle 39"/>
            <p:cNvSpPr>
              <a:spLocks noChangeArrowheads="1"/>
            </p:cNvSpPr>
            <p:nvPr/>
          </p:nvSpPr>
          <p:spPr bwMode="auto">
            <a:xfrm>
              <a:off x="2965808" y="2916891"/>
              <a:ext cx="3899208" cy="144497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1517" b="1">
                <a:latin typeface="Times New Roman" panose="02020603050405020304" pitchFamily="18" charset="0"/>
              </a:endParaRPr>
            </a:p>
          </p:txBody>
        </p:sp>
        <p:sp>
          <p:nvSpPr>
            <p:cNvPr id="72" name="Line 40"/>
            <p:cNvSpPr>
              <a:spLocks noChangeShapeType="1"/>
            </p:cNvSpPr>
            <p:nvPr/>
          </p:nvSpPr>
          <p:spPr bwMode="auto">
            <a:xfrm>
              <a:off x="4837428" y="2916891"/>
              <a:ext cx="0" cy="2889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707" dirty="0"/>
            </a:p>
          </p:txBody>
        </p:sp>
        <p:sp>
          <p:nvSpPr>
            <p:cNvPr id="73" name="Line 41"/>
            <p:cNvSpPr>
              <a:spLocks noChangeShapeType="1"/>
            </p:cNvSpPr>
            <p:nvPr/>
          </p:nvSpPr>
          <p:spPr bwMode="auto">
            <a:xfrm>
              <a:off x="4837428" y="3494882"/>
              <a:ext cx="0" cy="577991"/>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707"/>
            </a:p>
          </p:txBody>
        </p:sp>
        <p:sp>
          <p:nvSpPr>
            <p:cNvPr id="74" name="Line 42"/>
            <p:cNvSpPr>
              <a:spLocks noChangeShapeType="1"/>
            </p:cNvSpPr>
            <p:nvPr/>
          </p:nvSpPr>
          <p:spPr bwMode="auto">
            <a:xfrm>
              <a:off x="2965808" y="3783877"/>
              <a:ext cx="389920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707"/>
            </a:p>
          </p:txBody>
        </p:sp>
        <p:sp>
          <p:nvSpPr>
            <p:cNvPr id="75" name="Text Box 43" descr="信纸"/>
            <p:cNvSpPr txBox="1">
              <a:spLocks noChangeArrowheads="1"/>
            </p:cNvSpPr>
            <p:nvPr/>
          </p:nvSpPr>
          <p:spPr bwMode="auto">
            <a:xfrm>
              <a:off x="4837428" y="3205886"/>
              <a:ext cx="2027588" cy="288996"/>
            </a:xfrm>
            <a:prstGeom prst="rect">
              <a:avLst/>
            </a:prstGeom>
            <a:solidFill>
              <a:srgbClr val="FFFF00"/>
            </a:solidFill>
            <a:ln w="12700">
              <a:solidFill>
                <a:schemeClr val="tx1"/>
              </a:solidFill>
              <a:prstDash val="sysDot"/>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275">
                <a:latin typeface="Times New Roman" panose="02020603050405020304" pitchFamily="18" charset="0"/>
              </a:endParaRPr>
            </a:p>
          </p:txBody>
        </p:sp>
        <p:sp>
          <p:nvSpPr>
            <p:cNvPr id="76" name="Text Box 44" descr="信纸"/>
            <p:cNvSpPr txBox="1">
              <a:spLocks noChangeArrowheads="1"/>
            </p:cNvSpPr>
            <p:nvPr/>
          </p:nvSpPr>
          <p:spPr bwMode="auto">
            <a:xfrm>
              <a:off x="2965808" y="3783877"/>
              <a:ext cx="1871620" cy="288996"/>
            </a:xfrm>
            <a:prstGeom prst="rect">
              <a:avLst/>
            </a:prstGeom>
            <a:solidFill>
              <a:srgbClr val="FFFF00"/>
            </a:solidFill>
            <a:ln>
              <a:noFill/>
            </a:ln>
            <a:extLs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kumimoji="1" lang="zh-CN" altLang="en-US" sz="2275">
                <a:latin typeface="Times New Roman" panose="02020603050405020304" pitchFamily="18" charset="0"/>
              </a:endParaRPr>
            </a:p>
          </p:txBody>
        </p:sp>
        <p:sp>
          <p:nvSpPr>
            <p:cNvPr id="77" name="Line 45"/>
            <p:cNvSpPr>
              <a:spLocks noChangeShapeType="1"/>
            </p:cNvSpPr>
            <p:nvPr/>
          </p:nvSpPr>
          <p:spPr bwMode="auto">
            <a:xfrm>
              <a:off x="4837428" y="3205886"/>
              <a:ext cx="20275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707" dirty="0"/>
            </a:p>
          </p:txBody>
        </p:sp>
        <p:sp>
          <p:nvSpPr>
            <p:cNvPr id="78" name="Line 46"/>
            <p:cNvSpPr>
              <a:spLocks noChangeShapeType="1"/>
            </p:cNvSpPr>
            <p:nvPr/>
          </p:nvSpPr>
          <p:spPr bwMode="auto">
            <a:xfrm>
              <a:off x="4837428" y="3205886"/>
              <a:ext cx="0" cy="2889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707"/>
            </a:p>
          </p:txBody>
        </p:sp>
        <p:sp>
          <p:nvSpPr>
            <p:cNvPr id="79" name="Line 47"/>
            <p:cNvSpPr>
              <a:spLocks noChangeShapeType="1"/>
            </p:cNvSpPr>
            <p:nvPr/>
          </p:nvSpPr>
          <p:spPr bwMode="auto">
            <a:xfrm>
              <a:off x="4837428" y="3783877"/>
              <a:ext cx="0" cy="2889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707"/>
            </a:p>
          </p:txBody>
        </p:sp>
        <p:sp>
          <p:nvSpPr>
            <p:cNvPr id="80" name="Line 48"/>
            <p:cNvSpPr>
              <a:spLocks noChangeShapeType="1"/>
            </p:cNvSpPr>
            <p:nvPr/>
          </p:nvSpPr>
          <p:spPr bwMode="auto">
            <a:xfrm>
              <a:off x="2965808" y="3783877"/>
              <a:ext cx="0" cy="2889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707"/>
            </a:p>
          </p:txBody>
        </p:sp>
        <p:sp>
          <p:nvSpPr>
            <p:cNvPr id="81" name="Line 49"/>
            <p:cNvSpPr>
              <a:spLocks noChangeShapeType="1"/>
            </p:cNvSpPr>
            <p:nvPr/>
          </p:nvSpPr>
          <p:spPr bwMode="auto">
            <a:xfrm>
              <a:off x="4837428" y="3783877"/>
              <a:ext cx="202758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707" dirty="0"/>
            </a:p>
          </p:txBody>
        </p:sp>
        <p:sp>
          <p:nvSpPr>
            <p:cNvPr id="82" name="Line 50"/>
            <p:cNvSpPr>
              <a:spLocks noChangeShapeType="1"/>
            </p:cNvSpPr>
            <p:nvPr/>
          </p:nvSpPr>
          <p:spPr bwMode="auto">
            <a:xfrm>
              <a:off x="6865016" y="3205886"/>
              <a:ext cx="0" cy="2889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707"/>
            </a:p>
          </p:txBody>
        </p:sp>
        <p:sp>
          <p:nvSpPr>
            <p:cNvPr id="83" name="Line 51"/>
            <p:cNvSpPr>
              <a:spLocks noChangeShapeType="1"/>
            </p:cNvSpPr>
            <p:nvPr/>
          </p:nvSpPr>
          <p:spPr bwMode="auto">
            <a:xfrm>
              <a:off x="2965808" y="3494882"/>
              <a:ext cx="187162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707" dirty="0"/>
            </a:p>
          </p:txBody>
        </p:sp>
        <p:sp>
          <p:nvSpPr>
            <p:cNvPr id="84" name="Line 52"/>
            <p:cNvSpPr>
              <a:spLocks noChangeShapeType="1"/>
            </p:cNvSpPr>
            <p:nvPr/>
          </p:nvSpPr>
          <p:spPr bwMode="auto">
            <a:xfrm>
              <a:off x="2965808" y="4072873"/>
              <a:ext cx="187162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707"/>
            </a:p>
          </p:txBody>
        </p:sp>
        <p:sp>
          <p:nvSpPr>
            <p:cNvPr id="85" name="Line 53"/>
            <p:cNvSpPr>
              <a:spLocks noChangeShapeType="1"/>
            </p:cNvSpPr>
            <p:nvPr/>
          </p:nvSpPr>
          <p:spPr bwMode="auto">
            <a:xfrm>
              <a:off x="3901618" y="2916891"/>
              <a:ext cx="0" cy="115598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707" b="1" dirty="0"/>
            </a:p>
          </p:txBody>
        </p:sp>
        <p:sp>
          <p:nvSpPr>
            <p:cNvPr id="86" name="Line 54"/>
            <p:cNvSpPr>
              <a:spLocks noChangeShapeType="1"/>
            </p:cNvSpPr>
            <p:nvPr/>
          </p:nvSpPr>
          <p:spPr bwMode="auto">
            <a:xfrm>
              <a:off x="5851222" y="2916891"/>
              <a:ext cx="0" cy="115598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707"/>
            </a:p>
          </p:txBody>
        </p:sp>
        <p:sp>
          <p:nvSpPr>
            <p:cNvPr id="87" name="Line 55"/>
            <p:cNvSpPr>
              <a:spLocks noChangeShapeType="1"/>
            </p:cNvSpPr>
            <p:nvPr/>
          </p:nvSpPr>
          <p:spPr bwMode="auto">
            <a:xfrm>
              <a:off x="2965808" y="3783877"/>
              <a:ext cx="187162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1707" dirty="0"/>
            </a:p>
          </p:txBody>
        </p:sp>
        <p:sp>
          <p:nvSpPr>
            <p:cNvPr id="88" name="Text Box 56"/>
            <p:cNvSpPr txBox="1">
              <a:spLocks noChangeArrowheads="1"/>
            </p:cNvSpPr>
            <p:nvPr/>
          </p:nvSpPr>
          <p:spPr bwMode="auto">
            <a:xfrm>
              <a:off x="4837428" y="3783877"/>
              <a:ext cx="1013794" cy="288996"/>
            </a:xfrm>
            <a:prstGeom prst="rect">
              <a:avLst/>
            </a:prstGeom>
            <a:solidFill>
              <a:srgbClr val="D60093"/>
            </a:solidFill>
            <a:ln w="38100">
              <a:solidFill>
                <a:schemeClr val="tx1"/>
              </a:solidFill>
              <a:miter lim="800000"/>
              <a:headEnd/>
              <a:tailEnd/>
            </a:ln>
            <a:effectLst/>
          </p:spPr>
          <p:txBody>
            <a:bodyPr anchor="ctr"/>
            <a:lstStyle/>
            <a:p>
              <a:pPr>
                <a:spcBef>
                  <a:spcPct val="50000"/>
                </a:spcBef>
                <a:defRPr/>
              </a:pPr>
              <a:r>
                <a:rPr kumimoji="1" lang="en-US" altLang="zh-CN" sz="2275" b="1" dirty="0">
                  <a:latin typeface="Times New Roman" pitchFamily="18" charset="0"/>
                </a:rPr>
                <a:t>char c</a:t>
              </a:r>
              <a:endParaRPr kumimoji="1" lang="zh-CN" altLang="en-US" sz="2275" b="1" dirty="0">
                <a:latin typeface="Times New Roman" pitchFamily="18" charset="0"/>
              </a:endParaRPr>
            </a:p>
          </p:txBody>
        </p:sp>
        <p:sp>
          <p:nvSpPr>
            <p:cNvPr id="89" name="Text Box 57" descr="宽上对角线"/>
            <p:cNvSpPr txBox="1">
              <a:spLocks noChangeArrowheads="1"/>
            </p:cNvSpPr>
            <p:nvPr/>
          </p:nvSpPr>
          <p:spPr bwMode="auto">
            <a:xfrm>
              <a:off x="2965808" y="4072873"/>
              <a:ext cx="935810" cy="288996"/>
            </a:xfrm>
            <a:prstGeom prst="rect">
              <a:avLst/>
            </a:prstGeom>
            <a:solidFill>
              <a:srgbClr val="00B050"/>
            </a:solidFill>
            <a:ln w="38100">
              <a:solidFill>
                <a:schemeClr val="tx1"/>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275" b="1" dirty="0" err="1">
                  <a:latin typeface="Times New Roman" panose="02020603050405020304" pitchFamily="18" charset="0"/>
                </a:rPr>
                <a:t>shor</a:t>
              </a:r>
              <a:r>
                <a:rPr kumimoji="1" lang="en-US" altLang="zh-CN" sz="2275" b="1" dirty="0">
                  <a:latin typeface="Times New Roman" panose="02020603050405020304" pitchFamily="18" charset="0"/>
                </a:rPr>
                <a:t> j</a:t>
              </a:r>
              <a:endParaRPr kumimoji="1" lang="zh-CN" altLang="en-US" sz="2275" b="1" dirty="0">
                <a:latin typeface="Times New Roman" panose="02020603050405020304" pitchFamily="18" charset="0"/>
              </a:endParaRPr>
            </a:p>
          </p:txBody>
        </p:sp>
      </p:grpSp>
      <p:grpSp>
        <p:nvGrpSpPr>
          <p:cNvPr id="4" name="组合 3"/>
          <p:cNvGrpSpPr/>
          <p:nvPr/>
        </p:nvGrpSpPr>
        <p:grpSpPr>
          <a:xfrm>
            <a:off x="1505317" y="3060061"/>
            <a:ext cx="1448154" cy="442429"/>
            <a:chOff x="1587639" y="3227212"/>
            <a:chExt cx="1527350" cy="466625"/>
          </a:xfrm>
        </p:grpSpPr>
        <p:sp>
          <p:nvSpPr>
            <p:cNvPr id="52" name="文本框 51"/>
            <p:cNvSpPr txBox="1"/>
            <p:nvPr/>
          </p:nvSpPr>
          <p:spPr>
            <a:xfrm flipH="1">
              <a:off x="1587639" y="3227212"/>
              <a:ext cx="112229" cy="466625"/>
            </a:xfrm>
            <a:prstGeom prst="rect">
              <a:avLst/>
            </a:prstGeom>
            <a:noFill/>
          </p:spPr>
          <p:txBody>
            <a:bodyPr wrap="square" rtlCol="0">
              <a:spAutoFit/>
            </a:bodyPr>
            <a:lstStyle/>
            <a:p>
              <a:r>
                <a:rPr lang="en-US" altLang="zh-CN" sz="2275" dirty="0">
                  <a:latin typeface="微软雅黑" panose="020B0503020204020204" pitchFamily="34" charset="-122"/>
                  <a:ea typeface="微软雅黑" panose="020B0503020204020204" pitchFamily="34" charset="-122"/>
                </a:rPr>
                <a:t>k</a:t>
              </a:r>
              <a:endParaRPr lang="zh-CN" altLang="en-US" sz="2275" dirty="0">
                <a:latin typeface="微软雅黑" panose="020B0503020204020204" pitchFamily="34" charset="-122"/>
                <a:ea typeface="微软雅黑" panose="020B0503020204020204" pitchFamily="34" charset="-122"/>
              </a:endParaRPr>
            </a:p>
          </p:txBody>
        </p:sp>
        <p:cxnSp>
          <p:nvCxnSpPr>
            <p:cNvPr id="53" name="直接箭头连接符 52"/>
            <p:cNvCxnSpPr/>
            <p:nvPr/>
          </p:nvCxnSpPr>
          <p:spPr>
            <a:xfrm flipH="1" flipV="1">
              <a:off x="1830636" y="3468094"/>
              <a:ext cx="1284353"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888265" y="2810762"/>
            <a:ext cx="905097" cy="442429"/>
            <a:chOff x="7827665" y="4441372"/>
            <a:chExt cx="954595" cy="466625"/>
          </a:xfrm>
        </p:grpSpPr>
        <p:sp>
          <p:nvSpPr>
            <p:cNvPr id="3" name="文本框 2"/>
            <p:cNvSpPr txBox="1"/>
            <p:nvPr/>
          </p:nvSpPr>
          <p:spPr>
            <a:xfrm>
              <a:off x="8400423" y="4441372"/>
              <a:ext cx="381837" cy="466625"/>
            </a:xfrm>
            <a:prstGeom prst="rect">
              <a:avLst/>
            </a:prstGeom>
            <a:noFill/>
          </p:spPr>
          <p:txBody>
            <a:bodyPr wrap="square" rtlCol="0">
              <a:spAutoFit/>
            </a:bodyPr>
            <a:lstStyle/>
            <a:p>
              <a:r>
                <a:rPr lang="en-US" altLang="zh-CN" sz="2275" dirty="0" err="1">
                  <a:latin typeface="微软雅黑" panose="020B0503020204020204" pitchFamily="34" charset="-122"/>
                  <a:ea typeface="微软雅黑" panose="020B0503020204020204" pitchFamily="34" charset="-122"/>
                </a:rPr>
                <a:t>i</a:t>
              </a:r>
              <a:endParaRPr lang="zh-CN" altLang="en-US" sz="2275" dirty="0">
                <a:latin typeface="微软雅黑" panose="020B0503020204020204" pitchFamily="34" charset="-122"/>
                <a:ea typeface="微软雅黑" panose="020B0503020204020204" pitchFamily="34" charset="-122"/>
              </a:endParaRPr>
            </a:p>
          </p:txBody>
        </p:sp>
        <p:cxnSp>
          <p:nvCxnSpPr>
            <p:cNvPr id="5" name="直接箭头连接符 4"/>
            <p:cNvCxnSpPr/>
            <p:nvPr/>
          </p:nvCxnSpPr>
          <p:spPr>
            <a:xfrm flipV="1">
              <a:off x="7827665" y="4702350"/>
              <a:ext cx="540000"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6966066" y="3717449"/>
            <a:ext cx="905097" cy="442429"/>
            <a:chOff x="7827665" y="4441372"/>
            <a:chExt cx="954595" cy="466625"/>
          </a:xfrm>
        </p:grpSpPr>
        <p:sp>
          <p:nvSpPr>
            <p:cNvPr id="92" name="文本框 91"/>
            <p:cNvSpPr txBox="1"/>
            <p:nvPr/>
          </p:nvSpPr>
          <p:spPr>
            <a:xfrm>
              <a:off x="8400423" y="4441372"/>
              <a:ext cx="381837" cy="466625"/>
            </a:xfrm>
            <a:prstGeom prst="rect">
              <a:avLst/>
            </a:prstGeom>
            <a:noFill/>
          </p:spPr>
          <p:txBody>
            <a:bodyPr wrap="square" rtlCol="0">
              <a:spAutoFit/>
            </a:bodyPr>
            <a:lstStyle/>
            <a:p>
              <a:r>
                <a:rPr lang="en-US" altLang="zh-CN" sz="2275" dirty="0">
                  <a:latin typeface="微软雅黑" panose="020B0503020204020204" pitchFamily="34" charset="-122"/>
                  <a:ea typeface="微软雅黑" panose="020B0503020204020204" pitchFamily="34" charset="-122"/>
                </a:rPr>
                <a:t>j</a:t>
              </a:r>
              <a:endParaRPr lang="zh-CN" altLang="en-US" sz="2275" dirty="0">
                <a:latin typeface="微软雅黑" panose="020B0503020204020204" pitchFamily="34" charset="-122"/>
                <a:ea typeface="微软雅黑" panose="020B0503020204020204" pitchFamily="34" charset="-122"/>
              </a:endParaRPr>
            </a:p>
          </p:txBody>
        </p:sp>
        <p:cxnSp>
          <p:nvCxnSpPr>
            <p:cNvPr id="93" name="直接箭头连接符 92"/>
            <p:cNvCxnSpPr/>
            <p:nvPr/>
          </p:nvCxnSpPr>
          <p:spPr>
            <a:xfrm flipV="1">
              <a:off x="7827665" y="4702350"/>
              <a:ext cx="540000" cy="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3410788" y="4523335"/>
            <a:ext cx="379974" cy="511244"/>
            <a:chOff x="4521760" y="6073206"/>
            <a:chExt cx="400754" cy="539203"/>
          </a:xfrm>
        </p:grpSpPr>
        <p:cxnSp>
          <p:nvCxnSpPr>
            <p:cNvPr id="95" name="直接箭头连接符 94"/>
            <p:cNvCxnSpPr/>
            <p:nvPr/>
          </p:nvCxnSpPr>
          <p:spPr>
            <a:xfrm flipH="1">
              <a:off x="4521760" y="6073206"/>
              <a:ext cx="0" cy="3240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4540677" y="6145785"/>
              <a:ext cx="381837" cy="466624"/>
            </a:xfrm>
            <a:prstGeom prst="rect">
              <a:avLst/>
            </a:prstGeom>
            <a:noFill/>
          </p:spPr>
          <p:txBody>
            <a:bodyPr wrap="square" rtlCol="0">
              <a:spAutoFit/>
            </a:bodyPr>
            <a:lstStyle/>
            <a:p>
              <a:r>
                <a:rPr lang="en-US" altLang="zh-CN" sz="2275" dirty="0">
                  <a:latin typeface="微软雅黑" panose="020B0503020204020204" pitchFamily="34" charset="-122"/>
                  <a:ea typeface="微软雅黑" panose="020B0503020204020204" pitchFamily="34" charset="-122"/>
                </a:rPr>
                <a:t>j</a:t>
              </a:r>
              <a:endParaRPr lang="zh-CN" altLang="en-US" sz="2275"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317841" y="4257390"/>
            <a:ext cx="389176" cy="787862"/>
            <a:chOff x="5608660" y="4316426"/>
            <a:chExt cx="410459" cy="830949"/>
          </a:xfrm>
        </p:grpSpPr>
        <p:cxnSp>
          <p:nvCxnSpPr>
            <p:cNvPr id="98" name="直接箭头连接符 97"/>
            <p:cNvCxnSpPr/>
            <p:nvPr/>
          </p:nvCxnSpPr>
          <p:spPr>
            <a:xfrm flipH="1">
              <a:off x="5608660" y="4316426"/>
              <a:ext cx="0" cy="612000"/>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5637282" y="4680750"/>
              <a:ext cx="381837" cy="466625"/>
            </a:xfrm>
            <a:prstGeom prst="rect">
              <a:avLst/>
            </a:prstGeom>
            <a:noFill/>
          </p:spPr>
          <p:txBody>
            <a:bodyPr wrap="square" rtlCol="0">
              <a:spAutoFit/>
            </a:bodyPr>
            <a:lstStyle/>
            <a:p>
              <a:r>
                <a:rPr lang="en-US" altLang="zh-CN" sz="2275" dirty="0">
                  <a:latin typeface="微软雅黑" panose="020B0503020204020204" pitchFamily="34" charset="-122"/>
                  <a:ea typeface="微软雅黑" panose="020B0503020204020204" pitchFamily="34" charset="-122"/>
                </a:rPr>
                <a:t>c</a:t>
              </a:r>
              <a:endParaRPr lang="zh-CN" altLang="en-US" sz="2275" dirty="0">
                <a:latin typeface="微软雅黑" panose="020B0503020204020204" pitchFamily="34" charset="-122"/>
                <a:ea typeface="微软雅黑" panose="020B0503020204020204" pitchFamily="34" charset="-122"/>
              </a:endParaRPr>
            </a:p>
          </p:txBody>
        </p:sp>
      </p:grpSp>
      <p:sp>
        <p:nvSpPr>
          <p:cNvPr id="101" name="Text Box 65"/>
          <p:cNvSpPr txBox="1">
            <a:spLocks noChangeArrowheads="1"/>
          </p:cNvSpPr>
          <p:nvPr/>
        </p:nvSpPr>
        <p:spPr bwMode="auto">
          <a:xfrm>
            <a:off x="1666649" y="5784282"/>
            <a:ext cx="9314998" cy="49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0207" tIns="24083" rIns="60207" bIns="2408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5000"/>
              </a:lnSpc>
            </a:pPr>
            <a:r>
              <a:rPr lang="zh-CN" altLang="en-US" sz="2400" dirty="0">
                <a:solidFill>
                  <a:srgbClr val="FF0000"/>
                </a:solidFill>
                <a:latin typeface="微软雅黑" panose="020B0503020204020204" pitchFamily="34" charset="-122"/>
                <a:ea typeface="微软雅黑" panose="020B0503020204020204" pitchFamily="34" charset="-122"/>
              </a:rPr>
              <a:t>虽节省了空间，但增加了访存次数！  需要在性能与容量间权衡！ </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
        <p:nvSpPr>
          <p:cNvPr id="102" name="Text Box 62"/>
          <p:cNvSpPr txBox="1">
            <a:spLocks noChangeArrowheads="1"/>
          </p:cNvSpPr>
          <p:nvPr/>
        </p:nvSpPr>
        <p:spPr bwMode="auto">
          <a:xfrm>
            <a:off x="1848532" y="5150814"/>
            <a:ext cx="6991585" cy="41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0207" tIns="24083" rIns="60207" bIns="2408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dirty="0">
                <a:solidFill>
                  <a:schemeClr val="accent2"/>
                </a:solidFill>
              </a:rPr>
              <a:t> </a:t>
            </a:r>
            <a:r>
              <a:rPr lang="zh-CN" altLang="en-US" sz="2400" dirty="0">
                <a:latin typeface="微软雅黑" panose="020B0503020204020204" pitchFamily="34" charset="-122"/>
                <a:ea typeface="微软雅黑" panose="020B0503020204020204" pitchFamily="34" charset="-122"/>
              </a:rPr>
              <a:t>则： </a:t>
            </a:r>
            <a:r>
              <a:rPr lang="en-US" altLang="zh-CN" sz="2400" dirty="0">
                <a:latin typeface="微软雅黑" panose="020B0503020204020204" pitchFamily="34" charset="-122"/>
                <a:ea typeface="微软雅黑" panose="020B0503020204020204" pitchFamily="34" charset="-122"/>
              </a:rPr>
              <a:t>&amp;</a:t>
            </a:r>
            <a:r>
              <a:rPr lang="en-US" altLang="zh-CN" sz="2400"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=0; &amp;k=4; &amp;x=6; &amp;c=14; &amp;j=15;……</a:t>
            </a:r>
            <a:endParaRPr lang="zh-CN" altLang="en-US" sz="2400" dirty="0">
              <a:latin typeface="微软雅黑" panose="020B0503020204020204" pitchFamily="34" charset="-122"/>
              <a:ea typeface="微软雅黑" panose="020B0503020204020204" pitchFamily="34" charset="-122"/>
            </a:endParaRPr>
          </a:p>
        </p:txBody>
      </p:sp>
      <p:sp>
        <p:nvSpPr>
          <p:cNvPr id="15" name="矩形 14"/>
          <p:cNvSpPr/>
          <p:nvPr/>
        </p:nvSpPr>
        <p:spPr>
          <a:xfrm>
            <a:off x="1248091" y="1372155"/>
            <a:ext cx="3663182" cy="442429"/>
          </a:xfrm>
          <a:prstGeom prst="rect">
            <a:avLst/>
          </a:prstGeom>
        </p:spPr>
        <p:txBody>
          <a:bodyPr wrap="none">
            <a:spAutoFit/>
          </a:bodyPr>
          <a:lstStyle/>
          <a:p>
            <a:pPr>
              <a:spcBef>
                <a:spcPct val="50000"/>
              </a:spcBef>
            </a:pPr>
            <a:r>
              <a:rPr lang="en-US" altLang="zh-CN" sz="2275" dirty="0">
                <a:latin typeface="微软雅黑" panose="020B0503020204020204" pitchFamily="34" charset="-122"/>
                <a:ea typeface="微软雅黑" panose="020B0503020204020204" pitchFamily="34" charset="-122"/>
              </a:rPr>
              <a:t>2)</a:t>
            </a:r>
            <a:r>
              <a:rPr lang="zh-CN" altLang="en-US" sz="2275" dirty="0">
                <a:solidFill>
                  <a:srgbClr val="FF0000"/>
                </a:solidFill>
                <a:latin typeface="微软雅黑" panose="020B0503020204020204" pitchFamily="34" charset="-122"/>
                <a:ea typeface="微软雅黑" panose="020B0503020204020204" pitchFamily="34" charset="-122"/>
              </a:rPr>
              <a:t>未</a:t>
            </a:r>
            <a:r>
              <a:rPr lang="zh-CN" altLang="en-US" sz="2275" dirty="0">
                <a:latin typeface="微软雅黑" panose="020B0503020204020204" pitchFamily="34" charset="-122"/>
                <a:ea typeface="微软雅黑" panose="020B0503020204020204" pitchFamily="34" charset="-122"/>
              </a:rPr>
              <a:t>按边界对齐的数据存储</a:t>
            </a:r>
          </a:p>
        </p:txBody>
      </p:sp>
      <p:sp>
        <p:nvSpPr>
          <p:cNvPr id="131" name="文本框 4183"/>
          <p:cNvSpPr txBox="1">
            <a:spLocks noChangeArrowheads="1"/>
          </p:cNvSpPr>
          <p:nvPr/>
        </p:nvSpPr>
        <p:spPr bwMode="auto">
          <a:xfrm>
            <a:off x="1745467" y="874733"/>
            <a:ext cx="5989477"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solidFill>
                  <a:schemeClr val="bg1"/>
                </a:solidFill>
                <a:latin typeface="微软雅黑" panose="020B0503020204020204" pitchFamily="34" charset="-122"/>
                <a:ea typeface="微软雅黑" panose="020B0503020204020204" pitchFamily="34" charset="-122"/>
              </a:rPr>
              <a:t>数据存储与边界的关系 </a:t>
            </a:r>
          </a:p>
        </p:txBody>
      </p:sp>
      <p:sp>
        <p:nvSpPr>
          <p:cNvPr id="62" name="标题 1">
            <a:extLst>
              <a:ext uri="{FF2B5EF4-FFF2-40B4-BE49-F238E27FC236}">
                <a16:creationId xmlns:a16="http://schemas.microsoft.com/office/drawing/2014/main" id="{042C86CD-3480-4C7D-86C0-BB5EDA218FD8}"/>
              </a:ext>
            </a:extLst>
          </p:cNvPr>
          <p:cNvSpPr>
            <a:spLocks noGrp="1"/>
          </p:cNvSpPr>
          <p:nvPr>
            <p:ph type="title"/>
          </p:nvPr>
        </p:nvSpPr>
        <p:spPr>
          <a:xfrm>
            <a:off x="465680" y="245155"/>
            <a:ext cx="6611810" cy="617641"/>
          </a:xfrm>
        </p:spPr>
        <p:txBody>
          <a:bodyPr/>
          <a:lstStyle/>
          <a:p>
            <a:r>
              <a:rPr lang="en-US" altLang="zh-CN" dirty="0"/>
              <a:t>4.1.3 </a:t>
            </a:r>
            <a:r>
              <a:rPr lang="zh-CN" altLang="en-US" dirty="0"/>
              <a:t>主存中的数据组织</a:t>
            </a:r>
          </a:p>
        </p:txBody>
      </p:sp>
    </p:spTree>
    <p:extLst>
      <p:ext uri="{BB962C8B-B14F-4D97-AF65-F5344CB8AC3E}">
        <p14:creationId xmlns:p14="http://schemas.microsoft.com/office/powerpoint/2010/main" val="918361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blinds(vertical)">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blinds(vertical)">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blinds(vertical)">
                                      <p:cBhvr>
                                        <p:cTn id="3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第四</a:t>
            </a:r>
            <a:r>
              <a:rPr lang="en-US" altLang="zh-CN" sz="2275" b="1" kern="0" dirty="0">
                <a:solidFill>
                  <a:sysClr val="window" lastClr="FFFFFF"/>
                </a:solidFill>
                <a:latin typeface="微软雅黑" panose="020B0503020204020204" pitchFamily="34" charset="-122"/>
                <a:ea typeface="微软雅黑" panose="020B0503020204020204" pitchFamily="34" charset="-122"/>
              </a:rPr>
              <a:t> </a:t>
            </a:r>
            <a:r>
              <a:rPr lang="zh-CN" altLang="en-US" sz="2275" b="1" kern="0" dirty="0">
                <a:solidFill>
                  <a:sysClr val="window" lastClr="FFFFFF"/>
                </a:solidFill>
                <a:latin typeface="微软雅黑" panose="020B0503020204020204" pitchFamily="34" charset="-122"/>
                <a:ea typeface="微软雅黑" panose="020B0503020204020204" pitchFamily="34" charset="-122"/>
              </a:rPr>
              <a:t>章 </a:t>
            </a:r>
          </a:p>
        </p:txBody>
      </p:sp>
      <p:grpSp>
        <p:nvGrpSpPr>
          <p:cNvPr id="34" name="组合 4179"/>
          <p:cNvGrpSpPr/>
          <p:nvPr/>
        </p:nvGrpSpPr>
        <p:grpSpPr bwMode="auto">
          <a:xfrm>
            <a:off x="747560" y="861620"/>
            <a:ext cx="6940992" cy="443134"/>
            <a:chOff x="-96346" y="0"/>
            <a:chExt cx="5282511" cy="505407"/>
          </a:xfrm>
        </p:grpSpPr>
        <p:sp>
          <p:nvSpPr>
            <p:cNvPr id="35"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2</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36"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grpSp>
      <p:sp>
        <p:nvSpPr>
          <p:cNvPr id="61" name="Text Box 26"/>
          <p:cNvSpPr txBox="1">
            <a:spLocks noChangeArrowheads="1"/>
          </p:cNvSpPr>
          <p:nvPr/>
        </p:nvSpPr>
        <p:spPr bwMode="auto">
          <a:xfrm>
            <a:off x="1037756" y="4126722"/>
            <a:ext cx="10233071" cy="55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ts val="0"/>
              </a:spcBef>
              <a:buNone/>
            </a:pP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双字长数据边界对齐的起始地址的最末三位为</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000</a:t>
            </a:r>
            <a:r>
              <a:rPr lang="en-US" altLang="zh-CN"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8</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字节整数倍</a:t>
            </a:r>
            <a:r>
              <a:rPr lang="en-US" altLang="zh-CN" sz="2275"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a:t>
            </a:r>
            <a:endParaRPr lang="en-US" altLang="zh-CN" sz="2275"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128" name="文本框 4183"/>
          <p:cNvSpPr txBox="1">
            <a:spLocks noChangeArrowheads="1"/>
          </p:cNvSpPr>
          <p:nvPr/>
        </p:nvSpPr>
        <p:spPr bwMode="auto">
          <a:xfrm>
            <a:off x="1715911" y="859473"/>
            <a:ext cx="5989477"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solidFill>
                  <a:schemeClr val="bg1"/>
                </a:solidFill>
                <a:latin typeface="微软雅黑" panose="020B0503020204020204" pitchFamily="34" charset="-122"/>
                <a:ea typeface="微软雅黑" panose="020B0503020204020204" pitchFamily="34" charset="-122"/>
              </a:rPr>
              <a:t>数据存储与边界的关系 </a:t>
            </a:r>
          </a:p>
        </p:txBody>
      </p:sp>
      <p:sp>
        <p:nvSpPr>
          <p:cNvPr id="129" name="矩形 128"/>
          <p:cNvSpPr/>
          <p:nvPr/>
        </p:nvSpPr>
        <p:spPr>
          <a:xfrm>
            <a:off x="1070753" y="1470677"/>
            <a:ext cx="6055687" cy="442429"/>
          </a:xfrm>
          <a:prstGeom prst="rect">
            <a:avLst/>
          </a:prstGeom>
        </p:spPr>
        <p:txBody>
          <a:bodyPr wrap="square">
            <a:spAutoFit/>
          </a:bodyPr>
          <a:lstStyle/>
          <a:p>
            <a:pPr>
              <a:spcBef>
                <a:spcPct val="50000"/>
              </a:spcBef>
            </a:pPr>
            <a:r>
              <a:rPr lang="en-US" altLang="zh-CN" sz="2275" dirty="0">
                <a:latin typeface="微软雅黑" panose="020B0503020204020204" pitchFamily="34" charset="-122"/>
                <a:ea typeface="微软雅黑" panose="020B0503020204020204" pitchFamily="34" charset="-122"/>
              </a:rPr>
              <a:t>3)</a:t>
            </a:r>
            <a:r>
              <a:rPr lang="zh-CN" altLang="en-US" sz="2275" dirty="0">
                <a:latin typeface="微软雅黑" panose="020B0503020204020204" pitchFamily="34" charset="-122"/>
                <a:ea typeface="微软雅黑" panose="020B0503020204020204" pitchFamily="34" charset="-122"/>
              </a:rPr>
              <a:t>边界对齐与存储地址的关系（以</a:t>
            </a:r>
            <a:r>
              <a:rPr lang="en-US" altLang="zh-CN" sz="2275" dirty="0">
                <a:latin typeface="微软雅黑" panose="020B0503020204020204" pitchFamily="34" charset="-122"/>
                <a:ea typeface="微软雅黑" panose="020B0503020204020204" pitchFamily="34" charset="-122"/>
              </a:rPr>
              <a:t>32</a:t>
            </a:r>
            <a:r>
              <a:rPr lang="zh-CN" altLang="en-US" sz="2275" dirty="0">
                <a:latin typeface="微软雅黑" panose="020B0503020204020204" pitchFamily="34" charset="-122"/>
                <a:ea typeface="微软雅黑" panose="020B0503020204020204" pitchFamily="34" charset="-122"/>
              </a:rPr>
              <a:t>位为例）</a:t>
            </a:r>
          </a:p>
        </p:txBody>
      </p:sp>
      <p:sp>
        <p:nvSpPr>
          <p:cNvPr id="40" name="Text Box 26"/>
          <p:cNvSpPr txBox="1">
            <a:spLocks noChangeArrowheads="1"/>
          </p:cNvSpPr>
          <p:nvPr/>
        </p:nvSpPr>
        <p:spPr bwMode="auto">
          <a:xfrm>
            <a:off x="1037756" y="4886086"/>
            <a:ext cx="10233071" cy="55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ts val="0"/>
              </a:spcBef>
              <a:buNone/>
            </a:pPr>
            <a:r>
              <a:rPr lang="en-US" altLang="zh-CN" sz="2275"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单字长边界对齐的起始地址的末二位为</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00</a:t>
            </a:r>
            <a:r>
              <a:rPr lang="en-US" altLang="zh-CN" sz="2275" dirty="0">
                <a:latin typeface="微软雅黑" panose="020B0503020204020204" pitchFamily="34" charset="-122"/>
                <a:ea typeface="微软雅黑" panose="020B0503020204020204" pitchFamily="34" charset="-122"/>
                <a:sym typeface="宋体" panose="02010600030101010101" pitchFamily="2" charset="-122"/>
              </a:rPr>
              <a:t>(</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4</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字节整数倍</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a:t>
            </a:r>
            <a:endParaRPr lang="zh-CN" altLang="en-US" sz="2275"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41" name="Text Box 26"/>
          <p:cNvSpPr txBox="1">
            <a:spLocks noChangeArrowheads="1"/>
          </p:cNvSpPr>
          <p:nvPr/>
        </p:nvSpPr>
        <p:spPr bwMode="auto">
          <a:xfrm>
            <a:off x="1037756" y="5585674"/>
            <a:ext cx="10233071" cy="55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ts val="0"/>
              </a:spcBef>
              <a:buNone/>
            </a:pPr>
            <a:r>
              <a:rPr lang="zh-CN" altLang="en-US" sz="2275" dirty="0">
                <a:latin typeface="微软雅黑" panose="020B0503020204020204" pitchFamily="34" charset="-122"/>
                <a:ea typeface="微软雅黑" panose="020B0503020204020204" pitchFamily="34" charset="-122"/>
                <a:sym typeface="Symbol" panose="05050102010706020507" pitchFamily="18" charset="2"/>
              </a:rPr>
              <a:t>半字长边界对齐的起始地址的最末一位为</a:t>
            </a:r>
            <a:r>
              <a:rPr lang="en-US" altLang="zh-CN" sz="2275" dirty="0">
                <a:latin typeface="微软雅黑" panose="020B0503020204020204" pitchFamily="34" charset="-122"/>
                <a:ea typeface="微软雅黑" panose="020B0503020204020204" pitchFamily="34" charset="-122"/>
                <a:sym typeface="Symbol" panose="05050102010706020507" pitchFamily="18" charset="2"/>
              </a:rPr>
              <a:t>0</a:t>
            </a:r>
            <a:r>
              <a:rPr lang="en-US" altLang="zh-CN" sz="2275"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2275" dirty="0">
                <a:latin typeface="微软雅黑" panose="020B0503020204020204" pitchFamily="34" charset="-122"/>
                <a:ea typeface="微软雅黑" panose="020B0503020204020204" pitchFamily="34" charset="-122"/>
                <a:sym typeface="Symbol" panose="05050102010706020507" pitchFamily="18" charset="2"/>
              </a:rPr>
              <a:t>２字节整数倍</a:t>
            </a:r>
            <a:r>
              <a:rPr lang="en-US" altLang="zh-CN" sz="2275" dirty="0">
                <a:latin typeface="微软雅黑" panose="020B0503020204020204" pitchFamily="34" charset="-122"/>
                <a:ea typeface="微软雅黑" panose="020B0503020204020204" pitchFamily="34" charset="-122"/>
                <a:sym typeface="宋体" panose="02010600030101010101" pitchFamily="2" charset="-122"/>
              </a:rPr>
              <a:t>)</a:t>
            </a:r>
            <a:r>
              <a:rPr lang="zh-CN" altLang="en-US" sz="2275" dirty="0">
                <a:latin typeface="微软雅黑" panose="020B0503020204020204" pitchFamily="34" charset="-122"/>
                <a:ea typeface="微软雅黑" panose="020B0503020204020204" pitchFamily="34" charset="-122"/>
                <a:sym typeface="宋体" panose="02010600030101010101" pitchFamily="2" charset="-122"/>
              </a:rPr>
              <a:t>。</a:t>
            </a:r>
          </a:p>
        </p:txBody>
      </p:sp>
      <p:sp>
        <p:nvSpPr>
          <p:cNvPr id="42" name="标题 1">
            <a:extLst>
              <a:ext uri="{FF2B5EF4-FFF2-40B4-BE49-F238E27FC236}">
                <a16:creationId xmlns:a16="http://schemas.microsoft.com/office/drawing/2014/main" id="{02066CD4-7448-42B9-B35E-2D9AB884D770}"/>
              </a:ext>
            </a:extLst>
          </p:cNvPr>
          <p:cNvSpPr>
            <a:spLocks noGrp="1"/>
          </p:cNvSpPr>
          <p:nvPr>
            <p:ph type="title"/>
          </p:nvPr>
        </p:nvSpPr>
        <p:spPr>
          <a:xfrm>
            <a:off x="465680" y="245155"/>
            <a:ext cx="6611810" cy="617641"/>
          </a:xfrm>
        </p:spPr>
        <p:txBody>
          <a:bodyPr/>
          <a:lstStyle/>
          <a:p>
            <a:r>
              <a:rPr lang="en-US" altLang="zh-CN" dirty="0"/>
              <a:t>4.1.3 </a:t>
            </a:r>
            <a:r>
              <a:rPr lang="zh-CN" altLang="en-US" dirty="0"/>
              <a:t>主存中的数据组织</a:t>
            </a:r>
          </a:p>
        </p:txBody>
      </p:sp>
      <p:grpSp>
        <p:nvGrpSpPr>
          <p:cNvPr id="43" name="Group 3">
            <a:extLst>
              <a:ext uri="{FF2B5EF4-FFF2-40B4-BE49-F238E27FC236}">
                <a16:creationId xmlns:a16="http://schemas.microsoft.com/office/drawing/2014/main" id="{08370779-4C3C-4A82-BFA9-8508F2BD3E2A}"/>
              </a:ext>
            </a:extLst>
          </p:cNvPr>
          <p:cNvGrpSpPr>
            <a:grpSpLocks/>
          </p:cNvGrpSpPr>
          <p:nvPr/>
        </p:nvGrpSpPr>
        <p:grpSpPr bwMode="auto">
          <a:xfrm>
            <a:off x="2251826" y="1975996"/>
            <a:ext cx="5012238" cy="2005521"/>
            <a:chOff x="1497" y="996"/>
            <a:chExt cx="2816" cy="1254"/>
          </a:xfrm>
        </p:grpSpPr>
        <p:sp>
          <p:nvSpPr>
            <p:cNvPr id="44" name="Rectangle 4">
              <a:extLst>
                <a:ext uri="{FF2B5EF4-FFF2-40B4-BE49-F238E27FC236}">
                  <a16:creationId xmlns:a16="http://schemas.microsoft.com/office/drawing/2014/main" id="{DCB677C8-946C-4B0D-85ED-61CD4C7D7162}"/>
                </a:ext>
              </a:extLst>
            </p:cNvPr>
            <p:cNvSpPr>
              <a:spLocks noChangeArrowheads="1"/>
            </p:cNvSpPr>
            <p:nvPr/>
          </p:nvSpPr>
          <p:spPr bwMode="auto">
            <a:xfrm>
              <a:off x="1881" y="1231"/>
              <a:ext cx="2400" cy="96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b="1">
                <a:latin typeface="Times New Roman" panose="02020603050405020304" pitchFamily="18" charset="0"/>
              </a:endParaRPr>
            </a:p>
          </p:txBody>
        </p:sp>
        <p:sp>
          <p:nvSpPr>
            <p:cNvPr id="45" name="Line 5">
              <a:extLst>
                <a:ext uri="{FF2B5EF4-FFF2-40B4-BE49-F238E27FC236}">
                  <a16:creationId xmlns:a16="http://schemas.microsoft.com/office/drawing/2014/main" id="{ACE87E97-7056-411C-8AD8-FCAA7FA167AE}"/>
                </a:ext>
              </a:extLst>
            </p:cNvPr>
            <p:cNvSpPr>
              <a:spLocks noChangeShapeType="1"/>
            </p:cNvSpPr>
            <p:nvPr/>
          </p:nvSpPr>
          <p:spPr bwMode="auto">
            <a:xfrm>
              <a:off x="1881" y="1423"/>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6" name="Line 6">
              <a:extLst>
                <a:ext uri="{FF2B5EF4-FFF2-40B4-BE49-F238E27FC236}">
                  <a16:creationId xmlns:a16="http://schemas.microsoft.com/office/drawing/2014/main" id="{69D21A78-5D87-4A0A-9617-BED7ECCCFE18}"/>
                </a:ext>
              </a:extLst>
            </p:cNvPr>
            <p:cNvSpPr>
              <a:spLocks noChangeShapeType="1"/>
            </p:cNvSpPr>
            <p:nvPr/>
          </p:nvSpPr>
          <p:spPr bwMode="auto">
            <a:xfrm>
              <a:off x="1881" y="1615"/>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7" name="Line 7">
              <a:extLst>
                <a:ext uri="{FF2B5EF4-FFF2-40B4-BE49-F238E27FC236}">
                  <a16:creationId xmlns:a16="http://schemas.microsoft.com/office/drawing/2014/main" id="{9197E123-0806-4340-8695-783E3EFAF9E0}"/>
                </a:ext>
              </a:extLst>
            </p:cNvPr>
            <p:cNvSpPr>
              <a:spLocks noChangeShapeType="1"/>
            </p:cNvSpPr>
            <p:nvPr/>
          </p:nvSpPr>
          <p:spPr bwMode="auto">
            <a:xfrm>
              <a:off x="1881" y="1615"/>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8" name="Line 8">
              <a:extLst>
                <a:ext uri="{FF2B5EF4-FFF2-40B4-BE49-F238E27FC236}">
                  <a16:creationId xmlns:a16="http://schemas.microsoft.com/office/drawing/2014/main" id="{0ED97AE2-BCD9-4129-AA34-1E82345A9C15}"/>
                </a:ext>
              </a:extLst>
            </p:cNvPr>
            <p:cNvSpPr>
              <a:spLocks noChangeShapeType="1"/>
            </p:cNvSpPr>
            <p:nvPr/>
          </p:nvSpPr>
          <p:spPr bwMode="auto">
            <a:xfrm>
              <a:off x="1881" y="1807"/>
              <a:ext cx="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9" name="Line 9">
              <a:extLst>
                <a:ext uri="{FF2B5EF4-FFF2-40B4-BE49-F238E27FC236}">
                  <a16:creationId xmlns:a16="http://schemas.microsoft.com/office/drawing/2014/main" id="{BB3E50F7-C039-435E-97E6-C1EE989A949E}"/>
                </a:ext>
              </a:extLst>
            </p:cNvPr>
            <p:cNvSpPr>
              <a:spLocks noChangeShapeType="1"/>
            </p:cNvSpPr>
            <p:nvPr/>
          </p:nvSpPr>
          <p:spPr bwMode="auto">
            <a:xfrm>
              <a:off x="1881" y="1999"/>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0" name="Line 10">
              <a:extLst>
                <a:ext uri="{FF2B5EF4-FFF2-40B4-BE49-F238E27FC236}">
                  <a16:creationId xmlns:a16="http://schemas.microsoft.com/office/drawing/2014/main" id="{08F06CDC-D56B-4FC7-BA1F-A0AD00353F9F}"/>
                </a:ext>
              </a:extLst>
            </p:cNvPr>
            <p:cNvSpPr>
              <a:spLocks noChangeShapeType="1"/>
            </p:cNvSpPr>
            <p:nvPr/>
          </p:nvSpPr>
          <p:spPr bwMode="auto">
            <a:xfrm>
              <a:off x="3033"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1" name="Line 11">
              <a:extLst>
                <a:ext uri="{FF2B5EF4-FFF2-40B4-BE49-F238E27FC236}">
                  <a16:creationId xmlns:a16="http://schemas.microsoft.com/office/drawing/2014/main" id="{94BC7CA9-B08B-4BA3-B1AE-3F98522C5020}"/>
                </a:ext>
              </a:extLst>
            </p:cNvPr>
            <p:cNvSpPr>
              <a:spLocks noChangeShapeType="1"/>
            </p:cNvSpPr>
            <p:nvPr/>
          </p:nvSpPr>
          <p:spPr bwMode="auto">
            <a:xfrm>
              <a:off x="24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2" name="Line 12">
              <a:extLst>
                <a:ext uri="{FF2B5EF4-FFF2-40B4-BE49-F238E27FC236}">
                  <a16:creationId xmlns:a16="http://schemas.microsoft.com/office/drawing/2014/main" id="{D43DC9B3-CBB7-4E89-8889-D47B7102BB42}"/>
                </a:ext>
              </a:extLst>
            </p:cNvPr>
            <p:cNvSpPr>
              <a:spLocks noChangeShapeType="1"/>
            </p:cNvSpPr>
            <p:nvPr/>
          </p:nvSpPr>
          <p:spPr bwMode="auto">
            <a:xfrm>
              <a:off x="3657" y="1231"/>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3" name="Line 13">
              <a:extLst>
                <a:ext uri="{FF2B5EF4-FFF2-40B4-BE49-F238E27FC236}">
                  <a16:creationId xmlns:a16="http://schemas.microsoft.com/office/drawing/2014/main" id="{77C8F67D-1866-4931-BEA6-F589F1301514}"/>
                </a:ext>
              </a:extLst>
            </p:cNvPr>
            <p:cNvSpPr>
              <a:spLocks noChangeShapeType="1"/>
            </p:cNvSpPr>
            <p:nvPr/>
          </p:nvSpPr>
          <p:spPr bwMode="auto">
            <a:xfrm>
              <a:off x="2457" y="1231"/>
              <a:ext cx="0" cy="76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4" name="Line 14">
              <a:extLst>
                <a:ext uri="{FF2B5EF4-FFF2-40B4-BE49-F238E27FC236}">
                  <a16:creationId xmlns:a16="http://schemas.microsoft.com/office/drawing/2014/main" id="{B86A68CC-331F-4784-B232-5AF58B7C03B6}"/>
                </a:ext>
              </a:extLst>
            </p:cNvPr>
            <p:cNvSpPr>
              <a:spLocks noChangeShapeType="1"/>
            </p:cNvSpPr>
            <p:nvPr/>
          </p:nvSpPr>
          <p:spPr bwMode="auto">
            <a:xfrm>
              <a:off x="1881" y="1807"/>
              <a:ext cx="240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5" name="Line 15">
              <a:extLst>
                <a:ext uri="{FF2B5EF4-FFF2-40B4-BE49-F238E27FC236}">
                  <a16:creationId xmlns:a16="http://schemas.microsoft.com/office/drawing/2014/main" id="{F7EAC3EE-048B-4771-ACF6-093FF85C4034}"/>
                </a:ext>
              </a:extLst>
            </p:cNvPr>
            <p:cNvSpPr>
              <a:spLocks noChangeShapeType="1"/>
            </p:cNvSpPr>
            <p:nvPr/>
          </p:nvSpPr>
          <p:spPr bwMode="auto">
            <a:xfrm>
              <a:off x="3033"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6" name="Line 16">
              <a:extLst>
                <a:ext uri="{FF2B5EF4-FFF2-40B4-BE49-F238E27FC236}">
                  <a16:creationId xmlns:a16="http://schemas.microsoft.com/office/drawing/2014/main" id="{50B986B6-E170-49F1-87D1-14BBC25F18D2}"/>
                </a:ext>
              </a:extLst>
            </p:cNvPr>
            <p:cNvSpPr>
              <a:spLocks noChangeShapeType="1"/>
            </p:cNvSpPr>
            <p:nvPr/>
          </p:nvSpPr>
          <p:spPr bwMode="auto">
            <a:xfrm>
              <a:off x="3657" y="1231"/>
              <a:ext cx="0" cy="192"/>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7" name="Line 17">
              <a:extLst>
                <a:ext uri="{FF2B5EF4-FFF2-40B4-BE49-F238E27FC236}">
                  <a16:creationId xmlns:a16="http://schemas.microsoft.com/office/drawing/2014/main" id="{DC8DD20C-E215-4384-AD7E-E1D8DB570406}"/>
                </a:ext>
              </a:extLst>
            </p:cNvPr>
            <p:cNvSpPr>
              <a:spLocks noChangeShapeType="1"/>
            </p:cNvSpPr>
            <p:nvPr/>
          </p:nvSpPr>
          <p:spPr bwMode="auto">
            <a:xfrm>
              <a:off x="1881" y="2191"/>
              <a:ext cx="2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58" name="Text Box 18" descr="新闻纸">
              <a:extLst>
                <a:ext uri="{FF2B5EF4-FFF2-40B4-BE49-F238E27FC236}">
                  <a16:creationId xmlns:a16="http://schemas.microsoft.com/office/drawing/2014/main" id="{D481704C-8AA7-48FE-B99C-7033116218A7}"/>
                </a:ext>
              </a:extLst>
            </p:cNvPr>
            <p:cNvSpPr txBox="1">
              <a:spLocks noChangeArrowheads="1"/>
            </p:cNvSpPr>
            <p:nvPr/>
          </p:nvSpPr>
          <p:spPr bwMode="auto">
            <a:xfrm>
              <a:off x="1881" y="1231"/>
              <a:ext cx="2400" cy="192"/>
            </a:xfrm>
            <a:prstGeom prst="rect">
              <a:avLst/>
            </a:prstGeom>
            <a:solidFill>
              <a:srgbClr val="FF99FF"/>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err="1">
                  <a:solidFill>
                    <a:schemeClr val="tx1"/>
                  </a:solidFill>
                </a:rPr>
                <a:t>int</a:t>
              </a:r>
              <a:r>
                <a:rPr lang="en-US" altLang="zh-CN" b="1" i="1" dirty="0">
                  <a:solidFill>
                    <a:schemeClr val="tx1"/>
                  </a:solidFill>
                </a:rPr>
                <a:t> </a:t>
              </a:r>
              <a:r>
                <a:rPr lang="en-US" altLang="zh-CN" b="1" i="1" dirty="0" err="1">
                  <a:solidFill>
                    <a:schemeClr val="tx1"/>
                  </a:solidFill>
                </a:rPr>
                <a:t>i</a:t>
              </a:r>
              <a:endParaRPr lang="zh-CN" altLang="en-US" b="1" i="1" dirty="0">
                <a:solidFill>
                  <a:schemeClr val="tx1"/>
                </a:solidFill>
              </a:endParaRPr>
            </a:p>
          </p:txBody>
        </p:sp>
        <p:sp>
          <p:nvSpPr>
            <p:cNvPr id="59" name="Text Box 19" descr="宽上对角线">
              <a:extLst>
                <a:ext uri="{FF2B5EF4-FFF2-40B4-BE49-F238E27FC236}">
                  <a16:creationId xmlns:a16="http://schemas.microsoft.com/office/drawing/2014/main" id="{149FD919-BADA-413F-9AA9-87C2EE25B967}"/>
                </a:ext>
              </a:extLst>
            </p:cNvPr>
            <p:cNvSpPr txBox="1">
              <a:spLocks noChangeArrowheads="1"/>
            </p:cNvSpPr>
            <p:nvPr/>
          </p:nvSpPr>
          <p:spPr bwMode="auto">
            <a:xfrm>
              <a:off x="1881" y="1423"/>
              <a:ext cx="1152" cy="192"/>
            </a:xfrm>
            <a:prstGeom prst="rect">
              <a:avLst/>
            </a:prstGeom>
            <a:solidFill>
              <a:srgbClr val="86BC64"/>
            </a:solidFill>
            <a:ln w="38100">
              <a:solidFill>
                <a:schemeClr val="tx1"/>
              </a:solidFill>
              <a:miter lim="800000"/>
              <a:headEnd/>
              <a:tailEnd/>
            </a:ln>
          </p:spPr>
          <p:txBody>
            <a:bodyPr anchor="ctr" anchorCtr="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dirty="0">
                  <a:latin typeface="Times New Roman" panose="02020603050405020304" pitchFamily="18" charset="0"/>
                </a:rPr>
                <a:t>short k</a:t>
              </a:r>
              <a:endParaRPr kumimoji="1" lang="zh-CN" altLang="en-US" sz="2400" b="1" i="1" dirty="0">
                <a:latin typeface="Times New Roman" panose="02020603050405020304" pitchFamily="18" charset="0"/>
              </a:endParaRPr>
            </a:p>
          </p:txBody>
        </p:sp>
        <p:sp>
          <p:nvSpPr>
            <p:cNvPr id="60" name="Text Box 20" descr="信纸">
              <a:extLst>
                <a:ext uri="{FF2B5EF4-FFF2-40B4-BE49-F238E27FC236}">
                  <a16:creationId xmlns:a16="http://schemas.microsoft.com/office/drawing/2014/main" id="{91CC5ED1-2DB0-4AAC-9DB2-5AC5E91A8CD8}"/>
                </a:ext>
              </a:extLst>
            </p:cNvPr>
            <p:cNvSpPr txBox="1">
              <a:spLocks noChangeArrowheads="1"/>
            </p:cNvSpPr>
            <p:nvPr/>
          </p:nvSpPr>
          <p:spPr bwMode="auto">
            <a:xfrm>
              <a:off x="1881" y="1615"/>
              <a:ext cx="2400" cy="384"/>
            </a:xfrm>
            <a:prstGeom prst="rect">
              <a:avLst/>
            </a:prstGeom>
            <a:solidFill>
              <a:srgbClr val="FFFF00"/>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sz="2800" b="1" i="1" dirty="0">
                  <a:solidFill>
                    <a:schemeClr val="tx1"/>
                  </a:solidFill>
                </a:rPr>
                <a:t>double x</a:t>
              </a:r>
              <a:endParaRPr lang="zh-CN" altLang="en-US" sz="2800" b="1" i="1" dirty="0">
                <a:solidFill>
                  <a:schemeClr val="tx1"/>
                </a:solidFill>
              </a:endParaRPr>
            </a:p>
          </p:txBody>
        </p:sp>
        <p:sp>
          <p:nvSpPr>
            <p:cNvPr id="63" name="Text Box 21" descr="宽上对角线">
              <a:extLst>
                <a:ext uri="{FF2B5EF4-FFF2-40B4-BE49-F238E27FC236}">
                  <a16:creationId xmlns:a16="http://schemas.microsoft.com/office/drawing/2014/main" id="{59F1F6D5-E895-4D50-8654-4D05C5D34AC1}"/>
                </a:ext>
              </a:extLst>
            </p:cNvPr>
            <p:cNvSpPr txBox="1">
              <a:spLocks noChangeArrowheads="1"/>
            </p:cNvSpPr>
            <p:nvPr/>
          </p:nvSpPr>
          <p:spPr bwMode="auto">
            <a:xfrm>
              <a:off x="3033" y="1999"/>
              <a:ext cx="1248" cy="192"/>
            </a:xfrm>
            <a:prstGeom prst="rect">
              <a:avLst/>
            </a:prstGeom>
            <a:solidFill>
              <a:srgbClr val="00B050"/>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FF000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short j</a:t>
              </a:r>
              <a:endParaRPr lang="zh-CN" altLang="en-US" b="1" i="1" dirty="0">
                <a:solidFill>
                  <a:schemeClr val="tx1"/>
                </a:solidFill>
              </a:endParaRPr>
            </a:p>
          </p:txBody>
        </p:sp>
        <p:sp>
          <p:nvSpPr>
            <p:cNvPr id="64" name="Text Box 22">
              <a:extLst>
                <a:ext uri="{FF2B5EF4-FFF2-40B4-BE49-F238E27FC236}">
                  <a16:creationId xmlns:a16="http://schemas.microsoft.com/office/drawing/2014/main" id="{D62EEDFD-C054-491A-BB6F-5108C4ABFD87}"/>
                </a:ext>
              </a:extLst>
            </p:cNvPr>
            <p:cNvSpPr txBox="1">
              <a:spLocks noChangeArrowheads="1"/>
            </p:cNvSpPr>
            <p:nvPr/>
          </p:nvSpPr>
          <p:spPr bwMode="auto">
            <a:xfrm>
              <a:off x="1881" y="1999"/>
              <a:ext cx="576" cy="192"/>
            </a:xfrm>
            <a:prstGeom prst="rect">
              <a:avLst/>
            </a:prstGeom>
            <a:solidFill>
              <a:srgbClr val="D60093"/>
            </a:solidFill>
            <a:ln w="38100">
              <a:solidFill>
                <a:schemeClr val="tx1"/>
              </a:solidFill>
              <a:miter lim="800000"/>
              <a:headEnd/>
              <a:tailEnd/>
            </a:ln>
          </p:spPr>
          <p:txBody>
            <a:bodyPr anchor="ctr" anchorCtr="0"/>
            <a:lstStyle>
              <a:defPPr>
                <a:defRPr lang="zh-CN"/>
              </a:defPPr>
              <a:lvl1pPr algn="ctr" eaLnBrk="1" hangingPunct="1">
                <a:spcBef>
                  <a:spcPct val="50000"/>
                </a:spcBef>
                <a:defRPr kumimoji="1" sz="2400">
                  <a:solidFill>
                    <a:srgbClr val="00B0F0"/>
                  </a:solidFill>
                  <a:latin typeface="Times New Roman" panose="02020603050405020304" pitchFamily="18" charset="0"/>
                  <a:ea typeface="宋体" panose="02010600030101010101" pitchFamily="2" charset="-122"/>
                </a:defRPr>
              </a:lvl1pPr>
              <a:lvl2pPr marL="742950" indent="-285750" eaLnBrk="0" hangingPunct="0">
                <a:defRPr>
                  <a:ea typeface="宋体" panose="02010600030101010101" pitchFamily="2" charset="-122"/>
                </a:defRPr>
              </a:lvl2pPr>
              <a:lvl3pPr marL="1143000" indent="-228600" eaLnBrk="0" hangingPunct="0">
                <a:defRPr>
                  <a:ea typeface="宋体" panose="02010600030101010101" pitchFamily="2" charset="-122"/>
                </a:defRPr>
              </a:lvl3pPr>
              <a:lvl4pPr marL="1600200" indent="-228600" eaLnBrk="0" hangingPunct="0">
                <a:defRPr>
                  <a:ea typeface="宋体" panose="02010600030101010101" pitchFamily="2" charset="-122"/>
                </a:defRPr>
              </a:lvl4pPr>
              <a:lvl5pPr marL="2057400" indent="-228600" eaLnBrk="0" hangingPunct="0">
                <a:defRPr>
                  <a:ea typeface="宋体" panose="02010600030101010101" pitchFamily="2" charset="-122"/>
                </a:defRPr>
              </a:lvl5pPr>
              <a:lvl6pPr marL="2514600" indent="-228600" eaLnBrk="0" fontAlgn="base" hangingPunct="0">
                <a:spcBef>
                  <a:spcPct val="0"/>
                </a:spcBef>
                <a:spcAft>
                  <a:spcPct val="0"/>
                </a:spcAft>
                <a:defRPr>
                  <a:ea typeface="宋体" panose="02010600030101010101" pitchFamily="2" charset="-122"/>
                </a:defRPr>
              </a:lvl6pPr>
              <a:lvl7pPr marL="2971800" indent="-228600" eaLnBrk="0" fontAlgn="base" hangingPunct="0">
                <a:spcBef>
                  <a:spcPct val="0"/>
                </a:spcBef>
                <a:spcAft>
                  <a:spcPct val="0"/>
                </a:spcAft>
                <a:defRPr>
                  <a:ea typeface="宋体" panose="02010600030101010101" pitchFamily="2" charset="-122"/>
                </a:defRPr>
              </a:lvl7pPr>
              <a:lvl8pPr marL="3429000" indent="-228600" eaLnBrk="0" fontAlgn="base" hangingPunct="0">
                <a:spcBef>
                  <a:spcPct val="0"/>
                </a:spcBef>
                <a:spcAft>
                  <a:spcPct val="0"/>
                </a:spcAft>
                <a:defRPr>
                  <a:ea typeface="宋体" panose="02010600030101010101" pitchFamily="2" charset="-122"/>
                </a:defRPr>
              </a:lvl8pPr>
              <a:lvl9pPr marL="3886200" indent="-228600" eaLnBrk="0" fontAlgn="base" hangingPunct="0">
                <a:spcBef>
                  <a:spcPct val="0"/>
                </a:spcBef>
                <a:spcAft>
                  <a:spcPct val="0"/>
                </a:spcAft>
                <a:defRPr>
                  <a:ea typeface="宋体" panose="02010600030101010101" pitchFamily="2" charset="-122"/>
                </a:defRPr>
              </a:lvl9pPr>
            </a:lstStyle>
            <a:p>
              <a:r>
                <a:rPr lang="en-US" altLang="zh-CN" b="1" i="1" dirty="0">
                  <a:solidFill>
                    <a:schemeClr val="tx1"/>
                  </a:solidFill>
                </a:rPr>
                <a:t>char c</a:t>
              </a:r>
              <a:endParaRPr lang="zh-CN" altLang="en-US" b="1" i="1" dirty="0">
                <a:solidFill>
                  <a:schemeClr val="tx1"/>
                </a:solidFill>
              </a:endParaRPr>
            </a:p>
          </p:txBody>
        </p:sp>
        <p:sp>
          <p:nvSpPr>
            <p:cNvPr id="65" name="Text Box 23">
              <a:extLst>
                <a:ext uri="{FF2B5EF4-FFF2-40B4-BE49-F238E27FC236}">
                  <a16:creationId xmlns:a16="http://schemas.microsoft.com/office/drawing/2014/main" id="{DF799836-3D15-458C-A6A1-1A2AF78D123F}"/>
                </a:ext>
              </a:extLst>
            </p:cNvPr>
            <p:cNvSpPr txBox="1">
              <a:spLocks noChangeArrowheads="1"/>
            </p:cNvSpPr>
            <p:nvPr/>
          </p:nvSpPr>
          <p:spPr bwMode="auto">
            <a:xfrm>
              <a:off x="1497" y="1261"/>
              <a:ext cx="33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pPr>
              <a:r>
                <a:rPr kumimoji="1" lang="en-US" altLang="zh-CN" sz="2800" i="1" dirty="0">
                  <a:latin typeface="Consolas" panose="020B0609020204030204" pitchFamily="49" charset="0"/>
                </a:rPr>
                <a:t>0004081216</a:t>
              </a:r>
            </a:p>
          </p:txBody>
        </p:sp>
        <p:sp>
          <p:nvSpPr>
            <p:cNvPr id="66" name="Text Box 24">
              <a:extLst>
                <a:ext uri="{FF2B5EF4-FFF2-40B4-BE49-F238E27FC236}">
                  <a16:creationId xmlns:a16="http://schemas.microsoft.com/office/drawing/2014/main" id="{E9BC3732-27D9-47E5-A642-F3BA021E2C7F}"/>
                </a:ext>
              </a:extLst>
            </p:cNvPr>
            <p:cNvSpPr txBox="1">
              <a:spLocks noChangeArrowheads="1"/>
            </p:cNvSpPr>
            <p:nvPr/>
          </p:nvSpPr>
          <p:spPr bwMode="auto">
            <a:xfrm>
              <a:off x="1833" y="996"/>
              <a:ext cx="2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dirty="0">
                  <a:latin typeface="+mn-ea"/>
                  <a:ea typeface="+mn-ea"/>
                </a:rPr>
                <a:t>0</a:t>
              </a:r>
              <a:r>
                <a:rPr kumimoji="1" lang="zh-CN" altLang="zh-CN" sz="2000" dirty="0">
                  <a:latin typeface="+mn-ea"/>
                  <a:ea typeface="+mn-ea"/>
                </a:rPr>
                <a:t> 字节    </a:t>
              </a:r>
              <a:r>
                <a:rPr kumimoji="1" lang="en-US" altLang="zh-CN" sz="2000" dirty="0">
                  <a:latin typeface="+mn-ea"/>
                  <a:ea typeface="+mn-ea"/>
                </a:rPr>
                <a:t>  </a:t>
              </a:r>
              <a:r>
                <a:rPr kumimoji="1" lang="zh-CN" altLang="zh-CN" sz="2000" dirty="0">
                  <a:latin typeface="+mn-ea"/>
                  <a:ea typeface="+mn-ea"/>
                </a:rPr>
                <a:t>1字节  </a:t>
              </a:r>
              <a:r>
                <a:rPr kumimoji="1" lang="en-US" altLang="zh-CN" sz="2000" dirty="0">
                  <a:latin typeface="+mn-ea"/>
                  <a:ea typeface="+mn-ea"/>
                </a:rPr>
                <a:t> </a:t>
              </a:r>
              <a:r>
                <a:rPr kumimoji="1" lang="zh-CN" altLang="zh-CN" sz="2000" dirty="0">
                  <a:latin typeface="+mn-ea"/>
                  <a:ea typeface="+mn-ea"/>
                </a:rPr>
                <a:t>   2字节</a:t>
              </a:r>
              <a:r>
                <a:rPr kumimoji="1" lang="en-US" altLang="zh-CN" sz="2000" dirty="0">
                  <a:latin typeface="+mn-ea"/>
                  <a:ea typeface="+mn-ea"/>
                </a:rPr>
                <a:t> </a:t>
              </a:r>
              <a:r>
                <a:rPr kumimoji="1" lang="zh-CN" altLang="zh-CN" sz="2000" dirty="0">
                  <a:latin typeface="+mn-ea"/>
                  <a:ea typeface="+mn-ea"/>
                </a:rPr>
                <a:t>    3字节</a:t>
              </a:r>
              <a:endParaRPr kumimoji="1" lang="zh-CN" altLang="en-US" sz="2400" dirty="0">
                <a:latin typeface="+mn-ea"/>
                <a:ea typeface="+mn-ea"/>
              </a:endParaRPr>
            </a:p>
          </p:txBody>
        </p:sp>
        <p:sp>
          <p:nvSpPr>
            <p:cNvPr id="67" name="Line 25">
              <a:extLst>
                <a:ext uri="{FF2B5EF4-FFF2-40B4-BE49-F238E27FC236}">
                  <a16:creationId xmlns:a16="http://schemas.microsoft.com/office/drawing/2014/main" id="{F82338FE-5E75-4E64-B8CC-4D7E53FBF3E2}"/>
                </a:ext>
              </a:extLst>
            </p:cNvPr>
            <p:cNvSpPr>
              <a:spLocks noChangeShapeType="1"/>
            </p:cNvSpPr>
            <p:nvPr/>
          </p:nvSpPr>
          <p:spPr bwMode="auto">
            <a:xfrm>
              <a:off x="2457" y="1231"/>
              <a:ext cx="0" cy="76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68" name="Line 26">
              <a:extLst>
                <a:ext uri="{FF2B5EF4-FFF2-40B4-BE49-F238E27FC236}">
                  <a16:creationId xmlns:a16="http://schemas.microsoft.com/office/drawing/2014/main" id="{47D28246-5C6F-4B8C-A29E-3A61FB0E3A61}"/>
                </a:ext>
              </a:extLst>
            </p:cNvPr>
            <p:cNvSpPr>
              <a:spLocks noChangeShapeType="1"/>
            </p:cNvSpPr>
            <p:nvPr/>
          </p:nvSpPr>
          <p:spPr bwMode="auto">
            <a:xfrm>
              <a:off x="3033"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69" name="Line 27">
              <a:extLst>
                <a:ext uri="{FF2B5EF4-FFF2-40B4-BE49-F238E27FC236}">
                  <a16:creationId xmlns:a16="http://schemas.microsoft.com/office/drawing/2014/main" id="{38225B81-DBA3-407E-8F1C-78B5227B6262}"/>
                </a:ext>
              </a:extLst>
            </p:cNvPr>
            <p:cNvSpPr>
              <a:spLocks noChangeShapeType="1"/>
            </p:cNvSpPr>
            <p:nvPr/>
          </p:nvSpPr>
          <p:spPr bwMode="auto">
            <a:xfrm>
              <a:off x="3033"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0" name="Line 28">
              <a:extLst>
                <a:ext uri="{FF2B5EF4-FFF2-40B4-BE49-F238E27FC236}">
                  <a16:creationId xmlns:a16="http://schemas.microsoft.com/office/drawing/2014/main" id="{B43E3545-CB11-4895-8B70-DF355876A3F1}"/>
                </a:ext>
              </a:extLst>
            </p:cNvPr>
            <p:cNvSpPr>
              <a:spLocks noChangeShapeType="1"/>
            </p:cNvSpPr>
            <p:nvPr/>
          </p:nvSpPr>
          <p:spPr bwMode="auto">
            <a:xfrm>
              <a:off x="3657" y="1615"/>
              <a:ext cx="0" cy="384"/>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1" name="Line 29">
              <a:extLst>
                <a:ext uri="{FF2B5EF4-FFF2-40B4-BE49-F238E27FC236}">
                  <a16:creationId xmlns:a16="http://schemas.microsoft.com/office/drawing/2014/main" id="{2CA880C1-D802-46D2-9A0A-A0B2C50B4F01}"/>
                </a:ext>
              </a:extLst>
            </p:cNvPr>
            <p:cNvSpPr>
              <a:spLocks noChangeShapeType="1"/>
            </p:cNvSpPr>
            <p:nvPr/>
          </p:nvSpPr>
          <p:spPr bwMode="auto">
            <a:xfrm>
              <a:off x="3657" y="1231"/>
              <a:ext cx="0" cy="19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72" name="Line 30">
              <a:extLst>
                <a:ext uri="{FF2B5EF4-FFF2-40B4-BE49-F238E27FC236}">
                  <a16:creationId xmlns:a16="http://schemas.microsoft.com/office/drawing/2014/main" id="{A927CC90-B0D4-41C5-88EC-9CAA0DD78FF8}"/>
                </a:ext>
              </a:extLst>
            </p:cNvPr>
            <p:cNvSpPr>
              <a:spLocks noChangeShapeType="1"/>
            </p:cNvSpPr>
            <p:nvPr/>
          </p:nvSpPr>
          <p:spPr bwMode="auto">
            <a:xfrm>
              <a:off x="1881" y="1807"/>
              <a:ext cx="24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grpSp>
    </p:spTree>
    <p:extLst>
      <p:ext uri="{BB962C8B-B14F-4D97-AF65-F5344CB8AC3E}">
        <p14:creationId xmlns:p14="http://schemas.microsoft.com/office/powerpoint/2010/main" val="3477683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blinds(vertical)">
                                      <p:cBhvr>
                                        <p:cTn id="7" dur="500"/>
                                        <p:tgtEl>
                                          <p:spTgt spid="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0">
                                            <p:txEl>
                                              <p:pRg st="0" end="0"/>
                                            </p:txEl>
                                          </p:spTgt>
                                        </p:tgtEl>
                                        <p:attrNameLst>
                                          <p:attrName>style.visibility</p:attrName>
                                        </p:attrNameLst>
                                      </p:cBhvr>
                                      <p:to>
                                        <p:strVal val="visible"/>
                                      </p:to>
                                    </p:set>
                                    <p:animEffect transition="in" filter="blinds(vertical)">
                                      <p:cBhvr>
                                        <p:cTn id="12" dur="500"/>
                                        <p:tgtEl>
                                          <p:spTgt spid="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linds(vertical)">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87823" y="942764"/>
            <a:ext cx="8331438" cy="2714837"/>
          </a:xfrm>
        </p:spPr>
        <p:txBody>
          <a:bodyPr>
            <a:normAutofit fontScale="92500" lnSpcReduction="20000"/>
          </a:bodyPr>
          <a:lstStyle/>
          <a:p>
            <a:pPr>
              <a:lnSpc>
                <a:spcPct val="150000"/>
              </a:lnSpc>
            </a:pPr>
            <a:r>
              <a:rPr lang="zh-CN" altLang="en-US" dirty="0"/>
              <a:t>由半导体</a:t>
            </a:r>
            <a:r>
              <a:rPr lang="en-US" altLang="zh-CN" dirty="0"/>
              <a:t>MOS</a:t>
            </a:r>
            <a:r>
              <a:rPr lang="zh-CN" altLang="en-US"/>
              <a:t>存储器组成</a:t>
            </a:r>
            <a:endParaRPr lang="en-US" altLang="zh-CN"/>
          </a:p>
          <a:p>
            <a:pPr lvl="1">
              <a:lnSpc>
                <a:spcPct val="150000"/>
              </a:lnSpc>
            </a:pPr>
            <a:r>
              <a:rPr lang="zh-CN" altLang="en-US"/>
              <a:t>地址，存储周期，存储单元</a:t>
            </a:r>
            <a:endParaRPr lang="zh-CN" altLang="en-US" dirty="0"/>
          </a:p>
          <a:p>
            <a:pPr>
              <a:lnSpc>
                <a:spcPct val="150000"/>
              </a:lnSpc>
            </a:pPr>
            <a:r>
              <a:rPr lang="zh-CN" altLang="en-US"/>
              <a:t>存储单元（与机器字长有关）</a:t>
            </a:r>
            <a:endParaRPr lang="en-US" altLang="zh-CN"/>
          </a:p>
          <a:p>
            <a:pPr lvl="1">
              <a:lnSpc>
                <a:spcPct val="150000"/>
              </a:lnSpc>
            </a:pPr>
            <a:r>
              <a:rPr lang="zh-CN" altLang="en-US"/>
              <a:t>支持不同大小的访问，字节，半字，字</a:t>
            </a:r>
            <a:endParaRPr lang="zh-CN" altLang="en-US" dirty="0"/>
          </a:p>
          <a:p>
            <a:pPr>
              <a:lnSpc>
                <a:spcPct val="150000"/>
              </a:lnSpc>
            </a:pPr>
            <a:r>
              <a:rPr lang="zh-CN" altLang="en-US"/>
              <a:t>存储地址</a:t>
            </a:r>
            <a:r>
              <a:rPr lang="en-US" altLang="zh-CN"/>
              <a:t>:  </a:t>
            </a:r>
            <a:r>
              <a:rPr lang="zh-CN" altLang="en-US"/>
              <a:t>字节</a:t>
            </a:r>
            <a:r>
              <a:rPr lang="en-US" altLang="zh-CN"/>
              <a:t>, </a:t>
            </a:r>
            <a:r>
              <a:rPr lang="zh-CN" altLang="en-US"/>
              <a:t>半字，字地址</a:t>
            </a:r>
          </a:p>
          <a:p>
            <a:endParaRPr lang="zh-CN" altLang="en-US" dirty="0"/>
          </a:p>
          <a:p>
            <a:endParaRPr lang="zh-CN" altLang="en-US" dirty="0"/>
          </a:p>
        </p:txBody>
      </p:sp>
      <p:pic>
        <p:nvPicPr>
          <p:cNvPr id="4" name="图片 3"/>
          <p:cNvPicPr>
            <a:picLocks noChangeAspect="1"/>
          </p:cNvPicPr>
          <p:nvPr/>
        </p:nvPicPr>
        <p:blipFill>
          <a:blip r:embed="rId4"/>
          <a:stretch>
            <a:fillRect/>
          </a:stretch>
        </p:blipFill>
        <p:spPr>
          <a:xfrm>
            <a:off x="283648" y="4182659"/>
            <a:ext cx="11761038" cy="2302362"/>
          </a:xfrm>
          <a:prstGeom prst="rect">
            <a:avLst/>
          </a:prstGeom>
        </p:spPr>
      </p:pic>
      <p:sp>
        <p:nvSpPr>
          <p:cNvPr id="5" name="内容占位符 2"/>
          <p:cNvSpPr txBox="1">
            <a:spLocks/>
          </p:cNvSpPr>
          <p:nvPr/>
        </p:nvSpPr>
        <p:spPr>
          <a:xfrm>
            <a:off x="5723235" y="1127994"/>
            <a:ext cx="7278335" cy="26731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2300" lvl="2" indent="0">
              <a:buFont typeface="Wingdings" pitchFamily="2" charset="2"/>
              <a:buNone/>
            </a:pPr>
            <a:endParaRPr lang="en-US" altLang="zh-CN" b="1" dirty="0">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r>
              <a:rPr lang="en-US" altLang="zh-CN" b="1" dirty="0">
                <a:solidFill>
                  <a:srgbClr val="005D9C"/>
                </a:solidFill>
                <a:latin typeface="Courier New" panose="02070309020205020404" pitchFamily="49" charset="0"/>
                <a:cs typeface="Courier New" panose="02070309020205020404" pitchFamily="49" charset="0"/>
              </a:rPr>
              <a:t>mov ah,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按字节访存</a:t>
            </a:r>
            <a:r>
              <a:rPr lang="en-US" altLang="zh-CN" sz="1800" b="1" dirty="0">
                <a:solidFill>
                  <a:srgbClr val="005D9C"/>
                </a:solidFill>
                <a:latin typeface="Courier New" panose="02070309020205020404" pitchFamily="49" charset="0"/>
                <a:cs typeface="Courier New" panose="02070309020205020404" pitchFamily="49" charset="0"/>
              </a:rPr>
              <a:t> ah=0x12</a:t>
            </a:r>
            <a:endParaRPr lang="zh-CN" altLang="zh-CN" sz="24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r>
              <a:rPr lang="en-US" altLang="zh-CN" b="1" dirty="0">
                <a:solidFill>
                  <a:srgbClr val="005D9C"/>
                </a:solidFill>
                <a:latin typeface="Courier New" panose="02070309020205020404" pitchFamily="49" charset="0"/>
                <a:cs typeface="Courier New" panose="02070309020205020404" pitchFamily="49" charset="0"/>
              </a:rPr>
              <a:t>mov ax, [8]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半字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ax=0x3412</a:t>
            </a:r>
            <a:endParaRPr lang="zh-CN" altLang="zh-CN" sz="1800" b="1" dirty="0">
              <a:solidFill>
                <a:srgbClr val="005D9C"/>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r>
              <a:rPr lang="en-US" altLang="zh-CN" b="1" dirty="0">
                <a:solidFill>
                  <a:srgbClr val="005D9C"/>
                </a:solidFill>
                <a:latin typeface="Courier New" panose="02070309020205020404" pitchFamily="49" charset="0"/>
                <a:cs typeface="Courier New" panose="02070309020205020404" pitchFamily="49" charset="0"/>
              </a:rPr>
              <a:t>mov </a:t>
            </a:r>
            <a:r>
              <a:rPr lang="en-US" altLang="zh-CN" b="1" dirty="0" err="1">
                <a:solidFill>
                  <a:srgbClr val="005D9C"/>
                </a:solidFill>
                <a:latin typeface="Courier New" panose="02070309020205020404" pitchFamily="49" charset="0"/>
                <a:cs typeface="Courier New" panose="02070309020205020404" pitchFamily="49" charset="0"/>
              </a:rPr>
              <a:t>eax</a:t>
            </a:r>
            <a:r>
              <a:rPr lang="en-US" altLang="zh-CN" b="1" dirty="0">
                <a:solidFill>
                  <a:srgbClr val="005D9C"/>
                </a:solidFill>
                <a:latin typeface="Courier New" panose="02070309020205020404" pitchFamily="49" charset="0"/>
                <a:cs typeface="Courier New" panose="02070309020205020404" pitchFamily="49" charset="0"/>
              </a:rPr>
              <a:t>,[8]  </a:t>
            </a:r>
            <a:r>
              <a:rPr lang="en-US" altLang="zh-CN" sz="1800" b="1" dirty="0">
                <a:solidFill>
                  <a:srgbClr val="005D9C"/>
                </a:solidFill>
                <a:latin typeface="Courier New" panose="02070309020205020404" pitchFamily="49" charset="0"/>
                <a:cs typeface="Courier New" panose="02070309020205020404" pitchFamily="49" charset="0"/>
              </a:rPr>
              <a:t>#</a:t>
            </a:r>
            <a:r>
              <a:rPr lang="zh-CN" altLang="zh-CN" sz="1800" b="1" dirty="0">
                <a:solidFill>
                  <a:srgbClr val="005D9C"/>
                </a:solidFill>
                <a:latin typeface="Courier New" panose="02070309020205020404" pitchFamily="49" charset="0"/>
                <a:cs typeface="Courier New" panose="02070309020205020404" pitchFamily="49" charset="0"/>
              </a:rPr>
              <a:t>按</a:t>
            </a:r>
            <a:r>
              <a:rPr lang="zh-CN" altLang="en-US" sz="1800" b="1" dirty="0">
                <a:solidFill>
                  <a:srgbClr val="005D9C"/>
                </a:solidFill>
                <a:latin typeface="Courier New" panose="02070309020205020404" pitchFamily="49" charset="0"/>
                <a:cs typeface="Courier New" panose="02070309020205020404" pitchFamily="49" charset="0"/>
              </a:rPr>
              <a:t>字</a:t>
            </a:r>
            <a:r>
              <a:rPr lang="zh-CN" altLang="zh-CN" sz="1800" b="1" dirty="0">
                <a:solidFill>
                  <a:srgbClr val="005D9C"/>
                </a:solidFill>
                <a:latin typeface="Courier New" panose="02070309020205020404" pitchFamily="49" charset="0"/>
                <a:cs typeface="Courier New" panose="02070309020205020404" pitchFamily="49" charset="0"/>
              </a:rPr>
              <a:t>访存</a:t>
            </a:r>
            <a:r>
              <a:rPr lang="en-US" altLang="zh-CN" sz="1800" b="1" dirty="0">
                <a:solidFill>
                  <a:srgbClr val="005D9C"/>
                </a:solidFill>
                <a:latin typeface="Courier New" panose="02070309020205020404" pitchFamily="49" charset="0"/>
                <a:cs typeface="Courier New" panose="02070309020205020404" pitchFamily="49" charset="0"/>
              </a:rPr>
              <a:t> </a:t>
            </a:r>
            <a:r>
              <a:rPr lang="en-US" altLang="zh-CN" sz="1800" b="1" dirty="0" err="1">
                <a:solidFill>
                  <a:srgbClr val="005D9C"/>
                </a:solidFill>
                <a:latin typeface="Courier New" panose="02070309020205020404" pitchFamily="49" charset="0"/>
                <a:cs typeface="Courier New" panose="02070309020205020404" pitchFamily="49" charset="0"/>
              </a:rPr>
              <a:t>eax</a:t>
            </a:r>
            <a:r>
              <a:rPr lang="en-US" altLang="zh-CN" sz="1800" b="1" dirty="0">
                <a:solidFill>
                  <a:srgbClr val="005D9C"/>
                </a:solidFill>
                <a:latin typeface="Courier New" panose="02070309020205020404" pitchFamily="49" charset="0"/>
                <a:cs typeface="Courier New" panose="02070309020205020404" pitchFamily="49" charset="0"/>
              </a:rPr>
              <a:t>=0x78563412</a:t>
            </a:r>
          </a:p>
          <a:p>
            <a:pPr marL="622300" lvl="2" indent="0">
              <a:lnSpc>
                <a:spcPct val="150000"/>
              </a:lnSpc>
              <a:buNone/>
            </a:pPr>
            <a:r>
              <a:rPr lang="en-US" altLang="zh-CN" b="1">
                <a:solidFill>
                  <a:srgbClr val="C00000"/>
                </a:solidFill>
                <a:latin typeface="Courier New" panose="02070309020205020404" pitchFamily="49" charset="0"/>
                <a:cs typeface="Courier New" panose="02070309020205020404" pitchFamily="49" charset="0"/>
              </a:rPr>
              <a:t>mov </a:t>
            </a:r>
            <a:r>
              <a:rPr lang="en-US" altLang="zh-CN" b="1" dirty="0" err="1">
                <a:solidFill>
                  <a:srgbClr val="C00000"/>
                </a:solidFill>
                <a:latin typeface="Courier New" panose="02070309020205020404" pitchFamily="49" charset="0"/>
                <a:cs typeface="Courier New" panose="02070309020205020404" pitchFamily="49" charset="0"/>
              </a:rPr>
              <a:t>eax</a:t>
            </a:r>
            <a:r>
              <a:rPr lang="en-US" altLang="zh-CN" b="1" dirty="0">
                <a:solidFill>
                  <a:srgbClr val="C00000"/>
                </a:solidFill>
                <a:latin typeface="Courier New" panose="02070309020205020404" pitchFamily="49" charset="0"/>
                <a:cs typeface="Courier New" panose="02070309020205020404" pitchFamily="49" charset="0"/>
              </a:rPr>
              <a:t>,[9</a:t>
            </a:r>
            <a:r>
              <a:rPr lang="en-US" altLang="zh-CN" b="1">
                <a:solidFill>
                  <a:srgbClr val="C00000"/>
                </a:solidFill>
                <a:latin typeface="Courier New" panose="02070309020205020404" pitchFamily="49" charset="0"/>
                <a:cs typeface="Courier New" panose="02070309020205020404" pitchFamily="49" charset="0"/>
              </a:rPr>
              <a:t>]  #</a:t>
            </a:r>
            <a:r>
              <a:rPr lang="zh-CN" altLang="en-US" b="1">
                <a:solidFill>
                  <a:srgbClr val="C00000"/>
                </a:solidFill>
                <a:latin typeface="Courier New" panose="02070309020205020404" pitchFamily="49" charset="0"/>
                <a:cs typeface="Courier New" panose="02070309020205020404" pitchFamily="49" charset="0"/>
              </a:rPr>
              <a:t>未对齐，产生异常</a:t>
            </a:r>
            <a:endParaRPr lang="en-US" altLang="zh-CN" b="1">
              <a:solidFill>
                <a:srgbClr val="C00000"/>
              </a:solidFill>
              <a:latin typeface="Courier New" panose="02070309020205020404" pitchFamily="49" charset="0"/>
              <a:cs typeface="Courier New" panose="02070309020205020404" pitchFamily="49" charset="0"/>
            </a:endParaRPr>
          </a:p>
          <a:p>
            <a:pPr marL="622300" lvl="2" indent="0">
              <a:lnSpc>
                <a:spcPct val="150000"/>
              </a:lnSpc>
              <a:buFont typeface="Wingdings" pitchFamily="2" charset="2"/>
              <a:buNone/>
            </a:pPr>
            <a:endParaRPr lang="en-US" altLang="zh-CN" b="1" dirty="0">
              <a:solidFill>
                <a:srgbClr val="C00000"/>
              </a:solidFill>
              <a:latin typeface="Courier New" panose="02070309020205020404" pitchFamily="49" charset="0"/>
              <a:cs typeface="Courier New" panose="02070309020205020404" pitchFamily="49" charset="0"/>
            </a:endParaRPr>
          </a:p>
          <a:p>
            <a:pPr marL="622300" lvl="2" indent="0">
              <a:buFont typeface="Wingdings" pitchFamily="2" charset="2"/>
              <a:buNone/>
            </a:pPr>
            <a:endParaRPr lang="zh-CN" altLang="zh-CN" sz="1800" b="1" dirty="0">
              <a:latin typeface="Courier New" panose="02070309020205020404" pitchFamily="49" charset="0"/>
              <a:cs typeface="Courier New" panose="02070309020205020404" pitchFamily="49" charset="0"/>
            </a:endParaRPr>
          </a:p>
          <a:p>
            <a:pPr lvl="1"/>
            <a:endParaRPr lang="zh-CN" altLang="zh-CN" sz="1600" b="1" dirty="0"/>
          </a:p>
          <a:p>
            <a:pPr lvl="2"/>
            <a:endParaRPr lang="zh-CN" altLang="zh-CN" sz="1600" dirty="0"/>
          </a:p>
          <a:p>
            <a:endParaRPr lang="zh-CN" altLang="en-US" sz="1800" dirty="0"/>
          </a:p>
        </p:txBody>
      </p:sp>
      <p:sp>
        <p:nvSpPr>
          <p:cNvPr id="6" name="矩形: 圆角 5">
            <a:extLst>
              <a:ext uri="{FF2B5EF4-FFF2-40B4-BE49-F238E27FC236}">
                <a16:creationId xmlns:a16="http://schemas.microsoft.com/office/drawing/2014/main" id="{89153C19-8230-4A62-84E3-B17BABB21EE6}"/>
              </a:ext>
            </a:extLst>
          </p:cNvPr>
          <p:cNvSpPr/>
          <p:nvPr/>
        </p:nvSpPr>
        <p:spPr>
          <a:xfrm>
            <a:off x="6841672" y="5536038"/>
            <a:ext cx="53702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FF188C85-E498-4FD7-B49F-C3278D20C32E}"/>
              </a:ext>
            </a:extLst>
          </p:cNvPr>
          <p:cNvSpPr/>
          <p:nvPr/>
        </p:nvSpPr>
        <p:spPr>
          <a:xfrm>
            <a:off x="6841672" y="5536038"/>
            <a:ext cx="1076778"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2CB1A54A-2A07-4727-8A49-555A2CD2B48D}"/>
              </a:ext>
            </a:extLst>
          </p:cNvPr>
          <p:cNvSpPr/>
          <p:nvPr/>
        </p:nvSpPr>
        <p:spPr>
          <a:xfrm>
            <a:off x="6837136" y="5536038"/>
            <a:ext cx="2148114" cy="47106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1398BF6A-8DD0-482A-AE22-E711B41B08B4}"/>
              </a:ext>
            </a:extLst>
          </p:cNvPr>
          <p:cNvSpPr/>
          <p:nvPr/>
        </p:nvSpPr>
        <p:spPr>
          <a:xfrm>
            <a:off x="7373130" y="5536038"/>
            <a:ext cx="2148114" cy="47106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31">
            <a:extLst>
              <a:ext uri="{FF2B5EF4-FFF2-40B4-BE49-F238E27FC236}">
                <a16:creationId xmlns:a16="http://schemas.microsoft.com/office/drawing/2014/main" id="{4F24DBCB-60BA-455A-A89F-867A87B3D97F}"/>
              </a:ext>
            </a:extLst>
          </p:cNvPr>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第四</a:t>
            </a:r>
            <a:r>
              <a:rPr lang="en-US" altLang="zh-CN" sz="2275" b="1" kern="0" dirty="0">
                <a:solidFill>
                  <a:sysClr val="window" lastClr="FFFFFF"/>
                </a:solidFill>
                <a:latin typeface="微软雅黑" panose="020B0503020204020204" pitchFamily="34" charset="-122"/>
                <a:ea typeface="微软雅黑" panose="020B0503020204020204" pitchFamily="34" charset="-122"/>
              </a:rPr>
              <a:t> </a:t>
            </a:r>
            <a:r>
              <a:rPr lang="zh-CN" altLang="en-US" sz="2275" b="1" kern="0" dirty="0">
                <a:solidFill>
                  <a:sysClr val="window" lastClr="FFFFFF"/>
                </a:solidFill>
                <a:latin typeface="微软雅黑" panose="020B0503020204020204" pitchFamily="34" charset="-122"/>
                <a:ea typeface="微软雅黑" panose="020B0503020204020204" pitchFamily="34" charset="-122"/>
              </a:rPr>
              <a:t>章 </a:t>
            </a:r>
          </a:p>
        </p:txBody>
      </p:sp>
      <p:sp>
        <p:nvSpPr>
          <p:cNvPr id="23" name="标题 1">
            <a:extLst>
              <a:ext uri="{FF2B5EF4-FFF2-40B4-BE49-F238E27FC236}">
                <a16:creationId xmlns:a16="http://schemas.microsoft.com/office/drawing/2014/main" id="{D926C446-AF5A-45B6-BFB1-97BADA055CA4}"/>
              </a:ext>
            </a:extLst>
          </p:cNvPr>
          <p:cNvSpPr>
            <a:spLocks noGrp="1"/>
          </p:cNvSpPr>
          <p:nvPr>
            <p:ph type="title"/>
          </p:nvPr>
        </p:nvSpPr>
        <p:spPr>
          <a:xfrm>
            <a:off x="465680" y="245155"/>
            <a:ext cx="6611810" cy="617641"/>
          </a:xfrm>
        </p:spPr>
        <p:txBody>
          <a:bodyPr/>
          <a:lstStyle/>
          <a:p>
            <a:r>
              <a:rPr lang="en-US" altLang="zh-CN" dirty="0"/>
              <a:t>4.1.3 </a:t>
            </a:r>
            <a:r>
              <a:rPr lang="zh-CN" altLang="en-US" dirty="0"/>
              <a:t>主存中的数据组织</a:t>
            </a:r>
          </a:p>
        </p:txBody>
      </p:sp>
    </p:spTree>
    <p:custDataLst>
      <p:tags r:id="rId1"/>
    </p:custDataLst>
    <p:extLst>
      <p:ext uri="{BB962C8B-B14F-4D97-AF65-F5344CB8AC3E}">
        <p14:creationId xmlns:p14="http://schemas.microsoft.com/office/powerpoint/2010/main" val="548835922"/>
      </p:ext>
    </p:extLst>
  </p:cSld>
  <p:clrMapOvr>
    <a:masterClrMapping/>
  </p:clrMapOvr>
  <mc:AlternateContent xmlns:mc="http://schemas.openxmlformats.org/markup-compatibility/2006" xmlns:p14="http://schemas.microsoft.com/office/powerpoint/2010/main">
    <mc:Choice Requires="p14">
      <p:transition spd="slow" p14:dur="2000" advTm="219046"/>
    </mc:Choice>
    <mc:Fallback xmlns="">
      <p:transition spd="slow" advTm="2190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wipe(left)">
                                      <p:cBhvr>
                                        <p:cTn id="23" dur="500"/>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22" presetClass="entr" presetSubtype="8" fill="hold"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wipe(left)">
                                      <p:cBhvr>
                                        <p:cTn id="35" dur="500"/>
                                        <p:tgtEl>
                                          <p:spTgt spid="5">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childTnLst>
                          </p:cTn>
                        </p:par>
                        <p:par>
                          <p:cTn id="45" fill="hold">
                            <p:stCondLst>
                              <p:cond delay="0"/>
                            </p:stCondLst>
                            <p:childTnLst>
                              <p:par>
                                <p:cTn id="46" presetID="22" presetClass="entr" presetSubtype="8" fill="hold" nodeType="afterEffect">
                                  <p:stCondLst>
                                    <p:cond delay="0"/>
                                  </p:stCondLst>
                                  <p:childTnLst>
                                    <p:set>
                                      <p:cBhvr>
                                        <p:cTn id="47" dur="1" fill="hold">
                                          <p:stCondLst>
                                            <p:cond delay="0"/>
                                          </p:stCondLst>
                                        </p:cTn>
                                        <p:tgtEl>
                                          <p:spTgt spid="5">
                                            <p:txEl>
                                              <p:pRg st="3" end="3"/>
                                            </p:txEl>
                                          </p:spTgt>
                                        </p:tgtEl>
                                        <p:attrNameLst>
                                          <p:attrName>style.visibility</p:attrName>
                                        </p:attrNameLst>
                                      </p:cBhvr>
                                      <p:to>
                                        <p:strVal val="visible"/>
                                      </p:to>
                                    </p:set>
                                    <p:animEffect transition="in" filter="wipe(left)">
                                      <p:cBhvr>
                                        <p:cTn id="48" dur="500"/>
                                        <p:tgtEl>
                                          <p:spTgt spid="5">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0"/>
                                        </p:tgtEl>
                                        <p:attrNameLst>
                                          <p:attrName>style.visibility</p:attrName>
                                        </p:attrNameLst>
                                      </p:cBhvr>
                                      <p:to>
                                        <p:strVal val="hidden"/>
                                      </p:to>
                                    </p:set>
                                  </p:childTnLst>
                                </p:cTn>
                              </p:par>
                            </p:childTnLst>
                          </p:cTn>
                        </p:par>
                        <p:par>
                          <p:cTn id="58" fill="hold">
                            <p:stCondLst>
                              <p:cond delay="0"/>
                            </p:stCondLst>
                            <p:childTnLst>
                              <p:par>
                                <p:cTn id="59" presetID="22" presetClass="entr" presetSubtype="8" fill="hold" nodeType="after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animEffect transition="in" filter="wipe(left)">
                                      <p:cBhvr>
                                        <p:cTn id="61" dur="500"/>
                                        <p:tgtEl>
                                          <p:spTgt spid="5">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animBg="1"/>
      <p:bldP spid="10" grpId="1" animBg="1"/>
      <p:bldP spid="11" grpId="0" animBg="1"/>
    </p:bldLst>
  </p:timing>
  <p:extLst>
    <p:ext uri="{3A86A75C-4F4B-4683-9AE1-C65F6400EC91}">
      <p14:laserTraceLst xmlns:p14="http://schemas.microsoft.com/office/powerpoint/2010/main">
        <p14:tracePtLst>
          <p14:tracePt t="4448" x="1320800" y="1517650"/>
          <p14:tracePt t="4694" x="1327150" y="1517650"/>
          <p14:tracePt t="4737" x="1555750" y="1517650"/>
          <p14:tracePt t="4784" x="1816100" y="1498600"/>
          <p14:tracePt t="4784" x="1847850" y="1492250"/>
          <p14:tracePt t="4829" x="1854200" y="1492250"/>
          <p14:tracePt t="5006" x="1873250" y="1492250"/>
          <p14:tracePt t="5052" x="2095500" y="1485900"/>
          <p14:tracePt t="5102" x="2336800" y="1466850"/>
          <p14:tracePt t="5146" x="2400300" y="1460500"/>
          <p14:tracePt t="5196" x="2482850" y="1460500"/>
          <p14:tracePt t="5242" x="2584450" y="1460500"/>
          <p14:tracePt t="5290" x="2730500" y="1447800"/>
          <p14:tracePt t="5337" x="2851150" y="1441450"/>
          <p14:tracePt t="5386" x="2882900" y="1435100"/>
          <p14:tracePt t="5431" x="2952750" y="1435100"/>
          <p14:tracePt t="5433" x="2965450" y="1435100"/>
          <p14:tracePt t="5477" x="3181350" y="1435100"/>
          <p14:tracePt t="5522" x="3308350" y="1435100"/>
          <p14:tracePt t="5625" x="3479800" y="1435100"/>
          <p14:tracePt t="5705" x="3911600" y="1435100"/>
          <p14:tracePt t="5768" x="3981450" y="1435100"/>
          <p14:tracePt t="5897" x="4000500" y="1435100"/>
          <p14:tracePt t="5942" x="4076700" y="1447800"/>
          <p14:tracePt t="6119" x="0" y="0"/>
        </p14:tracePtLst>
        <p14:tracePtLst>
          <p14:tracePt t="7501" x="1352550" y="2051050"/>
          <p14:tracePt t="7649" x="1384300" y="2051050"/>
          <p14:tracePt t="7692" x="1460500" y="2051050"/>
          <p14:tracePt t="7744" x="1543050" y="2051050"/>
          <p14:tracePt t="7928" x="1600200" y="2051050"/>
          <p14:tracePt t="7928" x="1625600" y="2051050"/>
          <p14:tracePt t="7977" x="1701800" y="2051050"/>
          <p14:tracePt t="8450" x="0" y="0"/>
        </p14:tracePtLst>
        <p14:tracePtLst>
          <p14:tracePt t="8947" x="1974850" y="2006600"/>
          <p14:tracePt t="9081" x="2152650" y="2006600"/>
          <p14:tracePt t="9125" x="2273300" y="1993900"/>
          <p14:tracePt t="9170" x="2292350" y="1993900"/>
          <p14:tracePt t="9213" x="2305050" y="1993900"/>
          <p14:tracePt t="9256" x="2387600" y="1993900"/>
          <p14:tracePt t="9257" x="2413000" y="1993900"/>
          <p14:tracePt t="9300" x="2520950" y="1987550"/>
          <p14:tracePt t="9346" x="2565400" y="1981200"/>
          <p14:tracePt t="9530" x="2578100" y="1981200"/>
          <p14:tracePt t="9573" x="2698750" y="1981200"/>
          <p14:tracePt t="9619" x="2965450" y="1981200"/>
          <p14:tracePt t="9664" x="2978150" y="1981200"/>
          <p14:tracePt t="10159" x="0" y="0"/>
        </p14:tracePtLst>
        <p14:tracePtLst>
          <p14:tracePt t="10684" x="3200400" y="1968500"/>
          <p14:tracePt t="10731" x="3340100" y="1968500"/>
          <p14:tracePt t="10823" x="3435350" y="1968500"/>
          <p14:tracePt t="10871" x="3530600" y="1968500"/>
          <p14:tracePt t="10917" x="3657600" y="1968500"/>
          <p14:tracePt t="10965" x="3721100" y="1968500"/>
          <p14:tracePt t="11011" x="3759200" y="1968500"/>
          <p14:tracePt t="11103" x="3797300" y="1968500"/>
          <p14:tracePt t="11147" x="3930650" y="1968500"/>
          <p14:tracePt t="11199" x="4133850" y="1968500"/>
          <p14:tracePt t="11572" x="0" y="0"/>
        </p14:tracePtLst>
        <p14:tracePtLst>
          <p14:tracePt t="17905" x="2273300" y="2603500"/>
          <p14:tracePt t="17953" x="2330450" y="2578100"/>
          <p14:tracePt t="18061" x="2609850" y="2540000"/>
          <p14:tracePt t="18159" x="2647950" y="2533650"/>
          <p14:tracePt t="18203" x="2800350" y="2533650"/>
          <p14:tracePt t="18251" x="2946400" y="2527300"/>
          <p14:tracePt t="18298" x="3048000" y="2514600"/>
          <p14:tracePt t="18346" x="3079750" y="2514600"/>
          <p14:tracePt t="18392" x="3111500" y="2514600"/>
          <p14:tracePt t="18455" x="3346450" y="2514600"/>
          <p14:tracePt t="18458" x="3378200" y="2514600"/>
          <p14:tracePt t="18509" x="3562350" y="2508250"/>
          <p14:tracePt t="18562" x="3683000" y="2495550"/>
          <p14:tracePt t="18610" x="3759200" y="2495550"/>
          <p14:tracePt t="18661" x="3867150" y="2495550"/>
          <p14:tracePt t="18706" x="3975100" y="2495550"/>
          <p14:tracePt t="18755" x="4025900" y="2495550"/>
          <p14:tracePt t="18802" x="4083050" y="2495550"/>
          <p14:tracePt t="18900" x="4222750" y="2495550"/>
          <p14:tracePt t="18951" x="4362450" y="2495550"/>
          <p14:tracePt t="19359" x="0" y="0"/>
        </p14:tracePtLst>
        <p14:tracePtLst>
          <p14:tracePt t="33177" x="1524000" y="3124200"/>
          <p14:tracePt t="33380" x="1631950" y="3124200"/>
          <p14:tracePt t="33428" x="1955800" y="3124200"/>
          <p14:tracePt t="33481" x="2076450" y="3124200"/>
          <p14:tracePt t="33527" x="2152650" y="3105150"/>
          <p14:tracePt t="33576" x="2241550" y="3098800"/>
          <p14:tracePt t="33622" x="2419350" y="3067050"/>
          <p14:tracePt t="33672" x="2533650" y="3060700"/>
          <p14:tracePt t="33954" x="2590800" y="3060700"/>
          <p14:tracePt t="34000" x="2730500" y="3060700"/>
          <p14:tracePt t="34046" x="2946400" y="3060700"/>
          <p14:tracePt t="34091" x="2984500" y="3060700"/>
          <p14:tracePt t="34137" x="3048000" y="3060700"/>
          <p14:tracePt t="34138" x="3073400" y="3060700"/>
          <p14:tracePt t="34184" x="3168650" y="3048000"/>
          <p14:tracePt t="34233" x="3244850" y="3041650"/>
          <p14:tracePt t="34234" x="3257550" y="3041650"/>
          <p14:tracePt t="34280" x="3314700" y="3035300"/>
          <p14:tracePt t="34332" x="3340100" y="3035300"/>
          <p14:tracePt t="34380" x="3409950" y="3035300"/>
          <p14:tracePt t="34434" x="3594100" y="3009900"/>
          <p14:tracePt t="34483" x="3613150" y="3009900"/>
          <p14:tracePt t="34532" x="3657600" y="3009900"/>
          <p14:tracePt t="34579" x="3765550" y="3009900"/>
          <p14:tracePt t="34626" x="3803650" y="3003550"/>
          <p14:tracePt t="34764" x="3835400" y="3003550"/>
          <p14:tracePt t="34813" x="4019550" y="3003550"/>
          <p14:tracePt t="34863" x="4191000" y="2990850"/>
          <p14:tracePt t="34910" x="4197350" y="2990850"/>
          <p14:tracePt t="34959" x="4229100" y="2990850"/>
          <p14:tracePt t="35007" x="4356100" y="2984500"/>
          <p14:tracePt t="35057" x="4432300" y="2984500"/>
          <p14:tracePt t="35200" x="4514850" y="2984500"/>
          <p14:tracePt t="35247" x="4635500" y="2984500"/>
          <p14:tracePt t="35295" x="4667250" y="2984500"/>
          <p14:tracePt t="35342" x="4679950" y="2984500"/>
          <p14:tracePt t="35391" x="4781550" y="2984500"/>
          <p14:tracePt t="35436" x="4927600" y="2984500"/>
          <p14:tracePt t="35493" x="4953000" y="2984500"/>
          <p14:tracePt t="35539" x="5080000" y="2984500"/>
          <p14:tracePt t="35592" x="5295900" y="2984500"/>
          <p14:tracePt t="35642" x="5346700" y="2984500"/>
          <p14:tracePt t="36010" x="0" y="0"/>
        </p14:tracePtLst>
        <p14:tracePtLst>
          <p14:tracePt t="38095" x="3797300" y="3073400"/>
          <p14:tracePt t="38253" x="3975100" y="3054350"/>
          <p14:tracePt t="38300" x="4197350" y="3041650"/>
          <p14:tracePt t="38637" x="0" y="0"/>
        </p14:tracePtLst>
        <p14:tracePtLst>
          <p14:tracePt t="39342" x="4502150" y="3022600"/>
          <p14:tracePt t="40004" x="4565650" y="3022600"/>
          <p14:tracePt t="40051" x="4749800" y="3022600"/>
          <p14:tracePt t="40101" x="4838700" y="3016250"/>
          <p14:tracePt t="40292" x="4857750" y="3016250"/>
          <p14:tracePt t="40340" x="4864100" y="3016250"/>
          <p14:tracePt t="40583" x="4870450" y="3016250"/>
          <p14:tracePt t="40921" x="0" y="0"/>
        </p14:tracePtLst>
        <p14:tracePtLst>
          <p14:tracePt t="42670" x="5257800" y="2984500"/>
          <p14:tracePt t="43043" x="5283200" y="2984500"/>
          <p14:tracePt t="43093" x="5308600" y="2984500"/>
          <p14:tracePt t="43150" x="5327650" y="2984500"/>
          <p14:tracePt t="43199" x="5353050" y="2984500"/>
          <p14:tracePt t="43249" x="5384800" y="2984500"/>
          <p14:tracePt t="43295" x="5403850" y="2984500"/>
          <p14:tracePt t="43349" x="5435600" y="2984500"/>
          <p14:tracePt t="43396" x="5448300" y="2984500"/>
          <p14:tracePt t="43447" x="5467350" y="2978150"/>
          <p14:tracePt t="43638" x="5473700" y="2978150"/>
          <p14:tracePt t="44510" x="0" y="0"/>
        </p14:tracePtLst>
        <p14:tracePtLst>
          <p14:tracePt t="51520" x="1308100" y="3568700"/>
          <p14:tracePt t="51568" x="1320800" y="3568700"/>
          <p14:tracePt t="51660" x="1511300" y="3581400"/>
          <p14:tracePt t="51708" x="1606550" y="3581400"/>
          <p14:tracePt t="51757" x="1676400" y="3581400"/>
          <p14:tracePt t="51809" x="1778000" y="3581400"/>
          <p14:tracePt t="51861" x="1898650" y="3581400"/>
          <p14:tracePt t="51911" x="2076450" y="3575050"/>
          <p14:tracePt t="51959" x="2184400" y="3568700"/>
          <p14:tracePt t="52009" x="2228850" y="3568700"/>
          <p14:tracePt t="52106" x="2292350" y="3568700"/>
          <p14:tracePt t="52153" x="2470150" y="3568700"/>
          <p14:tracePt t="52204" x="2705100" y="3556000"/>
          <p14:tracePt t="52251" x="2755900" y="3556000"/>
          <p14:tracePt t="52302" x="2774950" y="3556000"/>
          <p14:tracePt t="52351" x="2882900" y="3556000"/>
          <p14:tracePt t="52407" x="2971800" y="3549650"/>
          <p14:tracePt t="52560" x="3009900" y="3549650"/>
          <p14:tracePt t="52608" x="3155950" y="3549650"/>
          <p14:tracePt t="52657" x="3302000" y="3549650"/>
          <p14:tracePt t="52705" x="3308350" y="3549650"/>
          <p14:tracePt t="52816" x="3371850" y="3549650"/>
          <p14:tracePt t="52866" x="3460750" y="3549650"/>
          <p14:tracePt t="52867" x="3479800" y="3549650"/>
          <p14:tracePt t="52876" x="3486150" y="3549650"/>
          <p14:tracePt t="52923" x="3511550" y="3549650"/>
          <p14:tracePt t="53030" x="3638550" y="3556000"/>
          <p14:tracePt t="53080" x="3848100" y="3556000"/>
          <p14:tracePt t="53133" x="3930650" y="3556000"/>
          <p14:tracePt t="53231" x="4019550" y="3556000"/>
          <p14:tracePt t="53284" x="4159250" y="3556000"/>
          <p14:tracePt t="53337" x="4197350" y="3556000"/>
          <p14:tracePt t="53340" x="4216400" y="3556000"/>
          <p14:tracePt t="53398" x="4318000" y="3562350"/>
          <p14:tracePt t="53455" x="4451350" y="3562350"/>
          <p14:tracePt t="53514" x="4521200" y="3562350"/>
          <p14:tracePt t="53708" x="4533900" y="3562350"/>
          <p14:tracePt t="53756" x="4610100" y="3562350"/>
          <p14:tracePt t="53808" x="4660900" y="3562350"/>
          <p14:tracePt t="56436" x="0" y="0"/>
        </p14:tracePtLst>
        <p14:tracePtLst>
          <p14:tracePt t="60422" x="7645400" y="2063750"/>
          <p14:tracePt t="60641" x="7651750" y="2063750"/>
          <p14:tracePt t="60690" x="7785100" y="2063750"/>
          <p14:tracePt t="60738" x="7969250" y="2063750"/>
          <p14:tracePt t="60957" x="7981950" y="2063750"/>
          <p14:tracePt t="61004" x="8007350" y="2076450"/>
          <p14:tracePt t="61055" x="8013700" y="2076450"/>
          <p14:tracePt t="61103" x="8020050" y="2076450"/>
          <p14:tracePt t="61201" x="0" y="0"/>
        </p14:tracePtLst>
        <p14:tracePtLst>
          <p14:tracePt t="61640" x="7061200" y="2101850"/>
          <p14:tracePt t="61784" x="7239000" y="2101850"/>
          <p14:tracePt t="61833" x="7264400" y="2101850"/>
          <p14:tracePt t="61883" x="7277100" y="2101850"/>
          <p14:tracePt t="61935" x="7283450" y="2101850"/>
          <p14:tracePt t="61993" x="7289800" y="2101850"/>
          <p14:tracePt t="62595" x="0" y="0"/>
        </p14:tracePtLst>
        <p14:tracePtLst>
          <p14:tracePt t="77275" x="7016750" y="2501900"/>
          <p14:tracePt t="77447" x="7283450" y="2520950"/>
          <p14:tracePt t="77498" x="7588250" y="2514600"/>
          <p14:tracePt t="77553" x="7607300" y="2508250"/>
          <p14:tracePt t="77766" x="7588250" y="2508250"/>
          <p14:tracePt t="77821" x="7200900" y="2514600"/>
          <p14:tracePt t="77875" x="6934200" y="2540000"/>
          <p14:tracePt t="78140" x="6997700" y="2552700"/>
          <p14:tracePt t="78189" x="7486650" y="2552700"/>
          <p14:tracePt t="78239" x="7524750" y="2552700"/>
          <p14:tracePt t="78552" x="7346950" y="2565400"/>
          <p14:tracePt t="78604" x="7232650" y="2584450"/>
          <p14:tracePt t="79409" x="0" y="0"/>
        </p14:tracePtLst>
        <p14:tracePtLst>
          <p14:tracePt t="91513" x="9810750" y="2635250"/>
          <p14:tracePt t="91598" x="10033000" y="2616200"/>
          <p14:tracePt t="91699" x="10236200" y="2603500"/>
          <p14:tracePt t="91754" x="10293350" y="2603500"/>
          <p14:tracePt t="91808" x="10496550" y="2603500"/>
          <p14:tracePt t="91859" x="10591800" y="2597150"/>
          <p14:tracePt t="91969" x="10610850" y="2597150"/>
          <p14:tracePt t="92021" x="10629900" y="2597150"/>
          <p14:tracePt t="92075" x="10756900" y="2597150"/>
          <p14:tracePt t="92129" x="10795000" y="2590800"/>
          <p14:tracePt t="92243" x="10839450" y="2590800"/>
          <p14:tracePt t="92296" x="10947400" y="2590800"/>
          <p14:tracePt t="92352" x="10953750" y="2590800"/>
          <p14:tracePt t="92637" x="10890250" y="2590800"/>
          <p14:tracePt t="92697" x="10744200" y="2571750"/>
          <p14:tracePt t="92754" x="10642600" y="2571750"/>
          <p14:tracePt t="92808" x="10471150" y="2571750"/>
          <p14:tracePt t="92867" x="10210800" y="2571750"/>
          <p14:tracePt t="92923" x="10045700" y="2571750"/>
          <p14:tracePt t="93129" x="10090150" y="2571750"/>
          <p14:tracePt t="93183" x="10280650" y="2571750"/>
          <p14:tracePt t="93238" x="10515600" y="2571750"/>
          <p14:tracePt t="93292" x="10763250" y="2571750"/>
          <p14:tracePt t="93294" x="10795000" y="2571750"/>
          <p14:tracePt t="93354" x="10934700" y="2571750"/>
          <p14:tracePt t="93414" x="11042650" y="2571750"/>
          <p14:tracePt t="94135" x="0" y="0"/>
        </p14:tracePtLst>
        <p14:tracePtLst>
          <p14:tracePt t="98086" x="6946900" y="3149600"/>
          <p14:tracePt t="98265" x="7080250" y="3149600"/>
          <p14:tracePt t="98317" x="7404100" y="3155950"/>
          <p14:tracePt t="98318" x="7429500" y="3155950"/>
          <p14:tracePt t="98386" x="7480300" y="3155950"/>
          <p14:tracePt t="98442" x="7486650" y="3155950"/>
          <p14:tracePt t="98496" x="7778750" y="3155950"/>
          <p14:tracePt t="98553" x="8286750" y="3162300"/>
          <p14:tracePt t="98620" x="8286750" y="3168650"/>
          <p14:tracePt t="98787" x="8229600" y="3175000"/>
          <p14:tracePt t="98843" x="7956550" y="3175000"/>
          <p14:tracePt t="98899" x="7721600" y="3175000"/>
          <p14:tracePt t="98953" x="7575550" y="3175000"/>
          <p14:tracePt t="99010" x="7340600" y="3175000"/>
          <p14:tracePt t="99070" x="7245350" y="3175000"/>
          <p14:tracePt t="99185" x="7086600" y="3175000"/>
          <p14:tracePt t="99241" x="7080250" y="3175000"/>
          <p14:tracePt t="99514" x="7289800" y="3162300"/>
          <p14:tracePt t="99568" x="7556500" y="3162300"/>
          <p14:tracePt t="99632" x="7569200" y="3162300"/>
          <p14:tracePt t="99685" x="7639050" y="3149600"/>
          <p14:tracePt t="99741" x="7829550" y="3143250"/>
          <p14:tracePt t="99742" x="7848600" y="3143250"/>
          <p14:tracePt t="99797" x="7943850" y="3136900"/>
          <p14:tracePt t="99798" x="7962900" y="3136900"/>
          <p14:tracePt t="99852" x="8070850" y="3136900"/>
          <p14:tracePt t="99906" x="8096250" y="3136900"/>
          <p14:tracePt t="100171" x="8026400" y="3136900"/>
          <p14:tracePt t="100225" x="7823200" y="3136900"/>
          <p14:tracePt t="100280" x="7766050" y="3136900"/>
          <p14:tracePt t="100335" x="7658100" y="3136900"/>
          <p14:tracePt t="100390" x="7416800" y="3136900"/>
          <p14:tracePt t="100443" x="7251700" y="3136900"/>
          <p14:tracePt t="100501" x="7245350" y="3136900"/>
          <p14:tracePt t="100554" x="7232650" y="3136900"/>
          <p14:tracePt t="100675" x="7042150" y="3155950"/>
          <p14:tracePt t="100729" x="6991350" y="3155950"/>
          <p14:tracePt t="100786" x="7092950" y="3155950"/>
          <p14:tracePt t="100958" x="7315200" y="3155950"/>
          <p14:tracePt t="101019" x="7467600" y="3155950"/>
          <p14:tracePt t="101189" x="7473950" y="3155950"/>
          <p14:tracePt t="101242" x="7556500" y="3117850"/>
          <p14:tracePt t="101302" x="7569200" y="3117850"/>
          <p14:tracePt t="101358" x="7575550" y="3092450"/>
          <p14:tracePt t="101417" x="7575550" y="3067050"/>
          <p14:tracePt t="101479" x="7569200" y="3028950"/>
          <p14:tracePt t="101542" x="7550150" y="2984500"/>
          <p14:tracePt t="101599" x="7518400" y="2946400"/>
          <p14:tracePt t="101664" x="7461250" y="2876550"/>
          <p14:tracePt t="101719" x="7461250" y="2870200"/>
          <p14:tracePt t="101792" x="7366000" y="2825750"/>
          <p14:tracePt t="101850" x="7245350" y="2800350"/>
          <p14:tracePt t="101908" x="7181850" y="2800350"/>
          <p14:tracePt t="101973" x="7118350" y="2800350"/>
          <p14:tracePt t="102043" x="7023100" y="2800350"/>
          <p14:tracePt t="102097" x="6965950" y="2825750"/>
          <p14:tracePt t="102159" x="6946900" y="2870200"/>
          <p14:tracePt t="102214" x="6934200" y="2895600"/>
          <p14:tracePt t="102274" x="6934200" y="2946400"/>
          <p14:tracePt t="102331" x="6934200" y="2978150"/>
          <p14:tracePt t="102389" x="7016750" y="3048000"/>
          <p14:tracePt t="102449" x="7131050" y="3060700"/>
          <p14:tracePt t="102507" x="7200900" y="3060700"/>
          <p14:tracePt t="102563" x="7289800" y="3060700"/>
          <p14:tracePt t="102619" x="7308850" y="3067050"/>
          <p14:tracePt t="104244" x="0" y="0"/>
        </p14:tracePtLst>
        <p14:tracePtLst>
          <p14:tracePt t="110201" x="6985000" y="5842000"/>
          <p14:tracePt t="110409" x="7150100" y="5848350"/>
          <p14:tracePt t="110466" x="7486650" y="5886450"/>
          <p14:tracePt t="110564" x="7658100" y="5899150"/>
          <p14:tracePt t="110617" x="7810500" y="5899150"/>
          <p14:tracePt t="110737" x="8229600" y="5918200"/>
          <p14:tracePt t="110794" x="8318500" y="5918200"/>
          <p14:tracePt t="110897" x="8420100" y="5918200"/>
          <p14:tracePt t="110950" x="8566150" y="5918200"/>
          <p14:tracePt t="110989" x="8610600" y="5918200"/>
          <p14:tracePt t="110991" x="8636000" y="5918200"/>
          <p14:tracePt t="111044" x="8883650" y="5930900"/>
          <p14:tracePt t="111145" x="8890000" y="5930900"/>
          <p14:tracePt t="111432" x="0" y="0"/>
        </p14:tracePtLst>
        <p14:tracePtLst>
          <p14:tracePt t="112583" x="10204450" y="3130550"/>
          <p14:tracePt t="112651" x="10414000" y="3130550"/>
          <p14:tracePt t="112851" x="10648950" y="3130550"/>
          <p14:tracePt t="112907" x="10763250" y="3130550"/>
          <p14:tracePt t="112963" x="10769600" y="3130550"/>
          <p14:tracePt t="113018" x="10795000" y="3130550"/>
          <p14:tracePt t="113074" x="10979150" y="3130550"/>
          <p14:tracePt t="113133" x="11245850" y="3130550"/>
          <p14:tracePt t="113297" x="11252200" y="3130550"/>
          <p14:tracePt t="113352" x="11372850" y="3130550"/>
          <p14:tracePt t="113410" x="11404600" y="3130550"/>
          <p14:tracePt t="115388" x="0" y="0"/>
        </p14:tracePtLst>
        <p14:tracePtLst>
          <p14:tracePt t="140367" x="7073900" y="5486400"/>
          <p14:tracePt t="140586" x="7150100" y="5486400"/>
          <p14:tracePt t="140747" x="6578600" y="5461000"/>
          <p14:tracePt t="140803" x="5638800" y="5346700"/>
          <p14:tracePt t="140958" x="4838700" y="5314950"/>
          <p14:tracePt t="140960" x="4718050" y="5321300"/>
          <p14:tracePt t="141022" x="3771900" y="5251450"/>
          <p14:tracePt t="141177" x="3213100" y="5213350"/>
          <p14:tracePt t="141249" x="2743200" y="5143500"/>
          <p14:tracePt t="141355" x="2597150" y="5143500"/>
          <p14:tracePt t="141439" x="2139950" y="5187950"/>
          <p14:tracePt t="141441" x="2070100" y="5187950"/>
          <p14:tracePt t="141551" x="1905000" y="5187950"/>
          <p14:tracePt t="141609" x="1879600" y="5187950"/>
          <p14:tracePt t="141721" x="1549400" y="5289550"/>
          <p14:tracePt t="141787" x="1752600" y="5308600"/>
          <p14:tracePt t="141895" x="1930400" y="5314950"/>
          <p14:tracePt t="141897" x="1955800" y="5314950"/>
          <p14:tracePt t="141960" x="2095500" y="5327650"/>
          <p14:tracePt t="142067" x="1962150" y="5353050"/>
          <p14:tracePt t="142126" x="1676400" y="5359400"/>
          <p14:tracePt t="142236" x="1663700" y="5346700"/>
          <p14:tracePt t="142299" x="1905000" y="5346700"/>
          <p14:tracePt t="142413" x="2038350" y="5365750"/>
          <p14:tracePt t="142474" x="1898650" y="5365750"/>
          <p14:tracePt t="142583" x="1733550" y="5365750"/>
          <p14:tracePt t="142651" x="1765300" y="5365750"/>
          <p14:tracePt t="142786" x="2114550" y="5391150"/>
          <p14:tracePt t="142846" x="2012950" y="5391150"/>
          <p14:tracePt t="142953" x="1593850" y="5378450"/>
          <p14:tracePt t="143012" x="1657350" y="5365750"/>
          <p14:tracePt t="143123" x="2127250" y="5384800"/>
          <p14:tracePt t="143181" x="2146300" y="5384800"/>
          <p14:tracePt t="143286" x="1860550" y="5384800"/>
          <p14:tracePt t="143289" x="1854200" y="5384800"/>
          <p14:tracePt t="143343" x="1847850" y="5384800"/>
          <p14:tracePt t="143474" x="2108200" y="5378450"/>
          <p14:tracePt t="143640" x="1866900" y="5378450"/>
          <p14:tracePt t="143641" x="1841500" y="5378450"/>
          <p14:tracePt t="143821" x="1962150" y="5372100"/>
          <p14:tracePt t="143878" x="2063750" y="5372100"/>
          <p14:tracePt t="144178" x="0" y="0"/>
        </p14:tracePtLst>
        <p14:tracePtLst>
          <p14:tracePt t="147402" x="7467600" y="4686300"/>
          <p14:tracePt t="147468" x="7340600" y="4667250"/>
          <p14:tracePt t="147582" x="7283450" y="4667250"/>
          <p14:tracePt t="147642" x="7175500" y="4718050"/>
          <p14:tracePt t="147756" x="7099300" y="4794250"/>
          <p14:tracePt t="147814" x="7073900" y="4813300"/>
          <p14:tracePt t="147919" x="7035800" y="4991100"/>
          <p14:tracePt t="147981" x="7035800" y="5016500"/>
          <p14:tracePt t="148086" x="7061200" y="5099050"/>
          <p14:tracePt t="148089" x="7061200" y="5105400"/>
          <p14:tracePt t="148146" x="7105650" y="5130800"/>
          <p14:tracePt t="148250" x="7264400" y="5194300"/>
          <p14:tracePt t="148307" x="7283450" y="5200650"/>
          <p14:tracePt t="148417" x="7734300" y="5187950"/>
          <p14:tracePt t="148475" x="7753350" y="5187950"/>
          <p14:tracePt t="148587" x="7766050" y="5162550"/>
          <p14:tracePt t="148748" x="0" y="0"/>
        </p14:tracePtLst>
        <p14:tracePtLst>
          <p14:tracePt t="156550" x="8001000" y="4267200"/>
          <p14:tracePt t="157315" x="7893050" y="4267200"/>
          <p14:tracePt t="157480" x="7835900" y="4298950"/>
          <p14:tracePt t="157678" x="7804150" y="4337050"/>
          <p14:tracePt t="157741" x="7791450" y="4362450"/>
          <p14:tracePt t="157867" x="7766050" y="4438650"/>
          <p14:tracePt t="157930" x="7759700" y="4495800"/>
          <p14:tracePt t="158052" x="7759700" y="4565650"/>
          <p14:tracePt t="158113" x="7759700" y="4584700"/>
          <p14:tracePt t="158219" x="7772400" y="4629150"/>
          <p14:tracePt t="158276" x="7772400" y="4641850"/>
          <p14:tracePt t="158385" x="7816850" y="4692650"/>
          <p14:tracePt t="158840" x="7880350" y="4699000"/>
          <p14:tracePt t="158901" x="8070850" y="4711700"/>
          <p14:tracePt t="159050" x="8153400" y="4679950"/>
          <p14:tracePt t="159112" x="8204200" y="4660900"/>
          <p14:tracePt t="159217" x="8267700" y="4559300"/>
          <p14:tracePt t="159284" x="8274050" y="4527550"/>
          <p14:tracePt t="159396" x="8280400" y="4432300"/>
          <p14:tracePt t="159464" x="8280400" y="4381500"/>
          <p14:tracePt t="159577" x="8267700" y="4349750"/>
          <p14:tracePt t="159578" x="8267700" y="4343400"/>
          <p14:tracePt t="159639" x="8197850" y="4279900"/>
          <p14:tracePt t="159758" x="8077200" y="4235450"/>
          <p14:tracePt t="160157" x="8007350" y="4229100"/>
          <p14:tracePt t="160219" x="7880350" y="4229100"/>
          <p14:tracePt t="160389" x="7854950" y="4235450"/>
          <p14:tracePt t="160448" x="7797800" y="4324350"/>
          <p14:tracePt t="160449" x="7791450" y="4330700"/>
          <p14:tracePt t="160572" x="7753350" y="4425950"/>
          <p14:tracePt t="160635" x="7747000" y="4457700"/>
          <p14:tracePt t="160754" x="7727950" y="4508500"/>
          <p14:tracePt t="160829" x="7727950" y="4546600"/>
          <p14:tracePt t="160935" x="7727950" y="4572000"/>
          <p14:tracePt t="161099" x="7753350" y="4629150"/>
          <p14:tracePt t="161670" x="7867650" y="4648200"/>
          <p14:tracePt t="161736" x="7969250" y="4673600"/>
          <p14:tracePt t="161863" x="8172450" y="4578350"/>
          <p14:tracePt t="161922" x="8197850" y="4514850"/>
          <p14:tracePt t="162042" x="8235950" y="4413250"/>
          <p14:tracePt t="162104" x="8235950" y="4368800"/>
          <p14:tracePt t="162216" x="8235950" y="4311650"/>
          <p14:tracePt t="162277" x="8235950" y="4298950"/>
          <p14:tracePt t="162392" x="8172450" y="4241800"/>
          <p14:tracePt t="162590" x="8051800" y="4222750"/>
          <p14:tracePt t="162650" x="7905750" y="4210050"/>
          <p14:tracePt t="162812" x="7880350" y="4216400"/>
          <p14:tracePt t="162872" x="7861300" y="4241800"/>
          <p14:tracePt t="163000" x="7848600" y="4273550"/>
          <p14:tracePt t="163059" x="7848600" y="4324350"/>
          <p14:tracePt t="163170" x="7848600" y="4394200"/>
          <p14:tracePt t="163232" x="7848600" y="4419600"/>
          <p14:tracePt t="163348" x="7848600" y="4476750"/>
          <p14:tracePt t="163565" x="0" y="0"/>
        </p14:tracePtLst>
        <p14:tracePtLst>
          <p14:tracePt t="172520" x="7708900" y="3644900"/>
          <p14:tracePt t="172757" x="7969250" y="3657600"/>
          <p14:tracePt t="172834" x="8140700" y="3676650"/>
          <p14:tracePt t="173023" x="8026400" y="3689350"/>
          <p14:tracePt t="173085" x="7797800" y="3695700"/>
          <p14:tracePt t="173149" x="7747000" y="3708400"/>
          <p14:tracePt t="173209" x="7505700" y="3714750"/>
          <p14:tracePt t="173271" x="7264400" y="3695700"/>
          <p14:tracePt t="173344" x="7239000" y="3695700"/>
          <p14:tracePt t="173427" x="7042150" y="3695700"/>
          <p14:tracePt t="173735" x="7308850" y="3695700"/>
          <p14:tracePt t="173810" x="7804150" y="3752850"/>
          <p14:tracePt t="173967" x="7912100" y="3752850"/>
          <p14:tracePt t="174030" x="8077200" y="3752850"/>
          <p14:tracePt t="174226" x="8020050" y="3752850"/>
          <p14:tracePt t="174303" x="7854950" y="3752850"/>
          <p14:tracePt t="174374" x="7702550" y="3752850"/>
          <p14:tracePt t="174443" x="7340600" y="3733800"/>
          <p14:tracePt t="174505" x="7264400" y="3727450"/>
          <p14:tracePt t="174567" x="7239000" y="3727450"/>
          <p14:tracePt t="174631" x="7112000" y="3727450"/>
          <p14:tracePt t="174691" x="7073900" y="3727450"/>
          <p14:tracePt t="175029" x="7270750" y="3714750"/>
          <p14:tracePt t="175089" x="7340600" y="3714750"/>
          <p14:tracePt t="175212" x="7372350" y="3714750"/>
          <p14:tracePt t="175276" x="7759700" y="3714750"/>
          <p14:tracePt t="175342" x="8140700" y="3740150"/>
          <p14:tracePt t="175859" x="7842250" y="3740150"/>
          <p14:tracePt t="175924" x="7702550" y="3727450"/>
          <p14:tracePt t="175995" x="7550150" y="3721100"/>
          <p14:tracePt t="176060" x="7416800" y="3708400"/>
          <p14:tracePt t="176122" x="7366000" y="3702050"/>
          <p14:tracePt t="176187" x="7283450" y="3702050"/>
          <p14:tracePt t="176253" x="7067550" y="3702050"/>
          <p14:tracePt t="176316" x="7048500" y="3695700"/>
          <p14:tracePt t="176385" x="6965950" y="3695700"/>
          <p14:tracePt t="176446" x="6858000" y="3683000"/>
          <p14:tracePt t="176513" x="6838950" y="3683000"/>
          <p14:tracePt t="176580" x="6813550" y="3683000"/>
          <p14:tracePt t="176645" x="6788150" y="3683000"/>
          <p14:tracePt t="176771" x="6781800" y="3676650"/>
          <p14:tracePt t="176848" x="6959600" y="3663950"/>
          <p14:tracePt t="176912" x="7112000" y="3670300"/>
          <p14:tracePt t="177050" x="7181850" y="3670300"/>
          <p14:tracePt t="177121" x="7715250" y="3676650"/>
          <p14:tracePt t="177122" x="7753350" y="3683000"/>
          <p14:tracePt t="177184" x="7797800" y="3683000"/>
          <p14:tracePt t="177576" x="0" y="0"/>
        </p14:tracePtLst>
        <p14:tracePtLst>
          <p14:tracePt t="185115" x="7620000" y="5988050"/>
          <p14:tracePt t="185340" x="8007350" y="5962650"/>
          <p14:tracePt t="185402" x="8140700" y="5962650"/>
          <p14:tracePt t="185513" x="8242300" y="5962650"/>
          <p14:tracePt t="185577" x="8597900" y="5975350"/>
          <p14:tracePt t="185690" x="8883650" y="6000750"/>
          <p14:tracePt t="185757" x="9067800" y="6007100"/>
          <p14:tracePt t="185886" x="9385300" y="6045200"/>
          <p14:tracePt t="186061" x="9575800" y="6057900"/>
          <p14:tracePt t="186342" x="9385300" y="6057900"/>
          <p14:tracePt t="186415" x="9074150" y="6038850"/>
          <p14:tracePt t="186531" x="8610600" y="6013450"/>
          <p14:tracePt t="186600" x="8413750" y="5994400"/>
          <p14:tracePt t="186725" x="8197850" y="5988050"/>
          <p14:tracePt t="186789" x="8121650" y="5988050"/>
          <p14:tracePt t="186915" x="7880350" y="5975350"/>
          <p14:tracePt t="186975" x="7854950" y="5975350"/>
          <p14:tracePt t="187091" x="7778750" y="5981700"/>
          <p14:tracePt t="187272" x="7594600" y="6045200"/>
          <p14:tracePt t="187621" x="7620000" y="6045200"/>
          <p14:tracePt t="187690" x="7893050" y="6051550"/>
          <p14:tracePt t="187691" x="7924800" y="6057900"/>
          <p14:tracePt t="187809" x="8045450" y="6089650"/>
          <p14:tracePt t="187811" x="8077200" y="6089650"/>
          <p14:tracePt t="187901" x="8375650" y="6121400"/>
          <p14:tracePt t="188032" x="8597900" y="6134100"/>
          <p14:tracePt t="188036" x="8636000" y="6140450"/>
          <p14:tracePt t="188097" x="8775700" y="6153150"/>
          <p14:tracePt t="188226" x="8896350" y="6159500"/>
          <p14:tracePt t="188294" x="8972550" y="6159500"/>
          <p14:tracePt t="188417" x="9112250" y="6178550"/>
          <p14:tracePt t="188602" x="9258300" y="6178550"/>
          <p14:tracePt t="188604" x="9277350" y="6178550"/>
          <p14:tracePt t="188664" x="9290050" y="6178550"/>
          <p14:tracePt t="189929" x="0" y="0"/>
        </p14:tracePtLst>
        <p14:tracePtLst>
          <p14:tracePt t="190981" x="7251700" y="4953000"/>
          <p14:tracePt t="191099" x="7188200" y="4972050"/>
          <p14:tracePt t="191100" x="7200900" y="4972050"/>
          <p14:tracePt t="191160" x="7486650" y="4972050"/>
          <p14:tracePt t="191273" x="8331200" y="5016500"/>
          <p14:tracePt t="191360" x="8337550" y="5016500"/>
          <p14:tracePt t="191490" x="8788400" y="5022850"/>
          <p14:tracePt t="191794" x="0" y="0"/>
        </p14:tracePtLst>
        <p14:tracePtLst>
          <p14:tracePt t="192125" x="9467850" y="5124450"/>
          <p14:tracePt t="192287" x="10058400" y="5124450"/>
          <p14:tracePt t="192349" x="10160000" y="5130800"/>
          <p14:tracePt t="192466" x="10248900" y="5130800"/>
          <p14:tracePt t="192528" x="10356850" y="5130800"/>
          <p14:tracePt t="192642" x="10420350" y="5130800"/>
          <p14:tracePt t="192644" x="10445750" y="5130800"/>
          <p14:tracePt t="192705" x="10515600" y="5124450"/>
          <p14:tracePt t="192821" x="10572750" y="5124450"/>
          <p14:tracePt t="193116" x="0" y="0"/>
        </p14:tracePtLst>
      </p14:laserTraceLst>
    </p:ext>
    <p:ext uri="{E180D4A7-C9FB-4DFB-919C-405C955672EB}">
      <p14:showEvtLst xmlns:p14="http://schemas.microsoft.com/office/powerpoint/2010/main">
        <p14:playEvt time="141" objId="12"/>
        <p14:stopEvt time="217196" objId="12"/>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
          <p:cNvSpPr txBox="1">
            <a:spLocks noChangeArrowheads="1"/>
          </p:cNvSpPr>
          <p:nvPr/>
        </p:nvSpPr>
        <p:spPr bwMode="auto">
          <a:xfrm>
            <a:off x="365265" y="1295181"/>
            <a:ext cx="6646848"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dirty="0">
                <a:latin typeface="微软雅黑" panose="020B0503020204020204" pitchFamily="34" charset="-122"/>
                <a:ea typeface="微软雅黑" panose="020B0503020204020204" pitchFamily="34" charset="-122"/>
                <a:sym typeface="Symbol" panose="05050102010706020507" pitchFamily="18" charset="2"/>
              </a:rPr>
              <a:t>Big-endian: </a:t>
            </a:r>
            <a:r>
              <a:rPr lang="zh-CN" altLang="en-US" sz="2275" dirty="0">
                <a:solidFill>
                  <a:srgbClr val="3333CC"/>
                </a:solidFill>
                <a:latin typeface="微软雅黑" panose="020B0503020204020204" pitchFamily="34" charset="-122"/>
                <a:ea typeface="微软雅黑" panose="020B0503020204020204" pitchFamily="34" charset="-122"/>
                <a:sym typeface="Symbol" panose="05050102010706020507" pitchFamily="18" charset="2"/>
              </a:rPr>
              <a:t>最高字节地址</a:t>
            </a:r>
            <a:r>
              <a:rPr lang="en-US" altLang="zh-CN" sz="2275" dirty="0">
                <a:solidFill>
                  <a:srgbClr val="3333CC"/>
                </a:solidFill>
                <a:latin typeface="微软雅黑" panose="020B0503020204020204" pitchFamily="34" charset="-122"/>
                <a:ea typeface="微软雅黑" panose="020B0503020204020204" pitchFamily="34" charset="-122"/>
                <a:sym typeface="Symbol" panose="05050102010706020507" pitchFamily="18" charset="2"/>
              </a:rPr>
              <a:t>(MSB)</a:t>
            </a:r>
            <a:r>
              <a:rPr lang="zh-CN" altLang="en-US" sz="2275" dirty="0">
                <a:solidFill>
                  <a:srgbClr val="3333CC"/>
                </a:solidFill>
                <a:latin typeface="微软雅黑" panose="020B0503020204020204" pitchFamily="34" charset="-122"/>
                <a:ea typeface="微软雅黑" panose="020B0503020204020204" pitchFamily="34" charset="-122"/>
                <a:sym typeface="Symbol" panose="05050102010706020507" pitchFamily="18" charset="2"/>
              </a:rPr>
              <a:t>是数据地址</a:t>
            </a:r>
            <a:endParaRPr lang="en-US" altLang="zh-CN" sz="2275" dirty="0">
              <a:solidFill>
                <a:srgbClr val="3333CC"/>
              </a:solidFill>
              <a:latin typeface="微软雅黑" panose="020B0503020204020204" pitchFamily="34" charset="-122"/>
              <a:ea typeface="微软雅黑" panose="020B0503020204020204" pitchFamily="34" charset="-122"/>
            </a:endParaRPr>
          </a:p>
        </p:txBody>
      </p:sp>
      <p:grpSp>
        <p:nvGrpSpPr>
          <p:cNvPr id="4" name="Group 14"/>
          <p:cNvGrpSpPr>
            <a:grpSpLocks/>
          </p:cNvGrpSpPr>
          <p:nvPr/>
        </p:nvGrpSpPr>
        <p:grpSpPr bwMode="auto">
          <a:xfrm>
            <a:off x="790239" y="1810277"/>
            <a:ext cx="3585351" cy="869996"/>
            <a:chOff x="0" y="-215"/>
            <a:chExt cx="2382" cy="578"/>
          </a:xfrm>
        </p:grpSpPr>
        <p:sp>
          <p:nvSpPr>
            <p:cNvPr id="5" name="Rectangle 8"/>
            <p:cNvSpPr>
              <a:spLocks noChangeArrowheads="1"/>
            </p:cNvSpPr>
            <p:nvPr/>
          </p:nvSpPr>
          <p:spPr bwMode="auto">
            <a:xfrm>
              <a:off x="0" y="0"/>
              <a:ext cx="613" cy="36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75" dirty="0">
                  <a:latin typeface="Times New Roman" panose="02020603050405020304" pitchFamily="18" charset="0"/>
                </a:rPr>
                <a:t>0</a:t>
              </a:r>
              <a:endParaRPr lang="zh-CN" altLang="en-US" sz="2275" dirty="0">
                <a:latin typeface="Times New Roman" panose="02020603050405020304" pitchFamily="18" charset="0"/>
              </a:endParaRPr>
            </a:p>
          </p:txBody>
        </p:sp>
        <p:sp>
          <p:nvSpPr>
            <p:cNvPr id="6" name="Rectangle 9"/>
            <p:cNvSpPr>
              <a:spLocks noChangeArrowheads="1"/>
            </p:cNvSpPr>
            <p:nvPr/>
          </p:nvSpPr>
          <p:spPr bwMode="auto">
            <a:xfrm>
              <a:off x="590" y="0"/>
              <a:ext cx="613" cy="36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75" dirty="0">
                  <a:latin typeface="Times New Roman" panose="02020603050405020304" pitchFamily="18" charset="0"/>
                </a:rPr>
                <a:t>1</a:t>
              </a:r>
              <a:endParaRPr lang="zh-CN" altLang="en-US" sz="2275" dirty="0">
                <a:latin typeface="Times New Roman" panose="02020603050405020304" pitchFamily="18" charset="0"/>
              </a:endParaRPr>
            </a:p>
          </p:txBody>
        </p:sp>
        <p:sp>
          <p:nvSpPr>
            <p:cNvPr id="7" name="Rectangle 10"/>
            <p:cNvSpPr>
              <a:spLocks noChangeArrowheads="1"/>
            </p:cNvSpPr>
            <p:nvPr/>
          </p:nvSpPr>
          <p:spPr bwMode="auto">
            <a:xfrm>
              <a:off x="1180" y="0"/>
              <a:ext cx="613" cy="36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75" dirty="0">
                  <a:latin typeface="Times New Roman" panose="02020603050405020304" pitchFamily="18" charset="0"/>
                </a:rPr>
                <a:t>2</a:t>
              </a:r>
              <a:endParaRPr lang="zh-CN" altLang="en-US" sz="2275" dirty="0">
                <a:latin typeface="Times New Roman" panose="02020603050405020304" pitchFamily="18" charset="0"/>
              </a:endParaRPr>
            </a:p>
          </p:txBody>
        </p:sp>
        <p:sp>
          <p:nvSpPr>
            <p:cNvPr id="8" name="Rectangle 11"/>
            <p:cNvSpPr>
              <a:spLocks noChangeArrowheads="1"/>
            </p:cNvSpPr>
            <p:nvPr/>
          </p:nvSpPr>
          <p:spPr bwMode="auto">
            <a:xfrm>
              <a:off x="1769" y="0"/>
              <a:ext cx="613" cy="36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75" dirty="0">
                  <a:latin typeface="Times New Roman" panose="02020603050405020304" pitchFamily="18" charset="0"/>
                </a:rPr>
                <a:t>3</a:t>
              </a:r>
              <a:endParaRPr lang="zh-CN" altLang="en-US" sz="2275" dirty="0">
                <a:latin typeface="Times New Roman" panose="02020603050405020304" pitchFamily="18" charset="0"/>
              </a:endParaRPr>
            </a:p>
          </p:txBody>
        </p:sp>
        <p:sp>
          <p:nvSpPr>
            <p:cNvPr id="9" name="Text Box 12"/>
            <p:cNvSpPr txBox="1">
              <a:spLocks noChangeArrowheads="1"/>
            </p:cNvSpPr>
            <p:nvPr/>
          </p:nvSpPr>
          <p:spPr bwMode="auto">
            <a:xfrm>
              <a:off x="55" y="-198"/>
              <a:ext cx="52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96" b="1" dirty="0">
                  <a:latin typeface="Times New Roman" panose="02020603050405020304" pitchFamily="18" charset="0"/>
                </a:rPr>
                <a:t>MSB</a:t>
              </a:r>
            </a:p>
          </p:txBody>
        </p:sp>
        <p:sp>
          <p:nvSpPr>
            <p:cNvPr id="10" name="Text Box 13"/>
            <p:cNvSpPr txBox="1">
              <a:spLocks noChangeArrowheads="1"/>
            </p:cNvSpPr>
            <p:nvPr/>
          </p:nvSpPr>
          <p:spPr bwMode="auto">
            <a:xfrm>
              <a:off x="1815" y="-215"/>
              <a:ext cx="52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96" b="1" dirty="0">
                  <a:latin typeface="Times New Roman" panose="02020603050405020304" pitchFamily="18" charset="0"/>
                </a:rPr>
                <a:t>LSB</a:t>
              </a:r>
            </a:p>
          </p:txBody>
        </p:sp>
      </p:grpSp>
      <p:grpSp>
        <p:nvGrpSpPr>
          <p:cNvPr id="11" name="Group 15"/>
          <p:cNvGrpSpPr>
            <a:grpSpLocks/>
          </p:cNvGrpSpPr>
          <p:nvPr/>
        </p:nvGrpSpPr>
        <p:grpSpPr bwMode="auto">
          <a:xfrm>
            <a:off x="6861693" y="1812316"/>
            <a:ext cx="2286377" cy="1297470"/>
            <a:chOff x="0" y="0"/>
            <a:chExt cx="1519" cy="862"/>
          </a:xfrm>
        </p:grpSpPr>
        <p:grpSp>
          <p:nvGrpSpPr>
            <p:cNvPr id="12" name="Group 16"/>
            <p:cNvGrpSpPr>
              <a:grpSpLocks/>
            </p:cNvGrpSpPr>
            <p:nvPr/>
          </p:nvGrpSpPr>
          <p:grpSpPr bwMode="auto">
            <a:xfrm>
              <a:off x="521" y="249"/>
              <a:ext cx="885" cy="318"/>
              <a:chOff x="0" y="0"/>
              <a:chExt cx="885" cy="318"/>
            </a:xfrm>
          </p:grpSpPr>
          <p:sp>
            <p:nvSpPr>
              <p:cNvPr id="22" name="Rectangle 17"/>
              <p:cNvSpPr>
                <a:spLocks noChangeArrowheads="1"/>
              </p:cNvSpPr>
              <p:nvPr/>
            </p:nvSpPr>
            <p:spPr bwMode="auto">
              <a:xfrm>
                <a:off x="0"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b="1">
                    <a:latin typeface="Times New Roman" panose="02020603050405020304" pitchFamily="18" charset="0"/>
                  </a:rPr>
                  <a:t>0</a:t>
                </a:r>
              </a:p>
            </p:txBody>
          </p:sp>
          <p:sp>
            <p:nvSpPr>
              <p:cNvPr id="23" name="Rectangle 18"/>
              <p:cNvSpPr>
                <a:spLocks noChangeArrowheads="1"/>
              </p:cNvSpPr>
              <p:nvPr/>
            </p:nvSpPr>
            <p:spPr bwMode="auto">
              <a:xfrm>
                <a:off x="227"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b="1">
                    <a:latin typeface="Times New Roman" panose="02020603050405020304" pitchFamily="18" charset="0"/>
                  </a:rPr>
                  <a:t>1</a:t>
                </a:r>
              </a:p>
            </p:txBody>
          </p:sp>
          <p:sp>
            <p:nvSpPr>
              <p:cNvPr id="24" name="Rectangle 19"/>
              <p:cNvSpPr>
                <a:spLocks noChangeArrowheads="1"/>
              </p:cNvSpPr>
              <p:nvPr/>
            </p:nvSpPr>
            <p:spPr bwMode="auto">
              <a:xfrm>
                <a:off x="454"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b="1">
                    <a:latin typeface="Times New Roman" panose="02020603050405020304" pitchFamily="18" charset="0"/>
                  </a:rPr>
                  <a:t>2</a:t>
                </a:r>
              </a:p>
            </p:txBody>
          </p:sp>
          <p:sp>
            <p:nvSpPr>
              <p:cNvPr id="25" name="Rectangle 20"/>
              <p:cNvSpPr>
                <a:spLocks noChangeArrowheads="1"/>
              </p:cNvSpPr>
              <p:nvPr/>
            </p:nvSpPr>
            <p:spPr bwMode="auto">
              <a:xfrm>
                <a:off x="658"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b="1">
                    <a:latin typeface="Times New Roman" panose="02020603050405020304" pitchFamily="18" charset="0"/>
                  </a:rPr>
                  <a:t>3</a:t>
                </a:r>
              </a:p>
            </p:txBody>
          </p:sp>
        </p:grpSp>
        <p:sp>
          <p:nvSpPr>
            <p:cNvPr id="13" name="Text Box 21"/>
            <p:cNvSpPr txBox="1">
              <a:spLocks noChangeArrowheads="1"/>
            </p:cNvSpPr>
            <p:nvPr/>
          </p:nvSpPr>
          <p:spPr bwMode="auto">
            <a:xfrm>
              <a:off x="385" y="0"/>
              <a:ext cx="113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896" b="1">
                  <a:latin typeface="Times New Roman" panose="02020603050405020304" pitchFamily="18" charset="0"/>
                </a:rPr>
                <a:t>字节地址</a:t>
              </a:r>
            </a:p>
          </p:txBody>
        </p:sp>
        <p:grpSp>
          <p:nvGrpSpPr>
            <p:cNvPr id="14" name="Group 22"/>
            <p:cNvGrpSpPr>
              <a:grpSpLocks/>
            </p:cNvGrpSpPr>
            <p:nvPr/>
          </p:nvGrpSpPr>
          <p:grpSpPr bwMode="auto">
            <a:xfrm>
              <a:off x="521" y="544"/>
              <a:ext cx="885" cy="318"/>
              <a:chOff x="0" y="0"/>
              <a:chExt cx="885" cy="318"/>
            </a:xfrm>
          </p:grpSpPr>
          <p:sp>
            <p:nvSpPr>
              <p:cNvPr id="18" name="Rectangle 23"/>
              <p:cNvSpPr>
                <a:spLocks noChangeArrowheads="1"/>
              </p:cNvSpPr>
              <p:nvPr/>
            </p:nvSpPr>
            <p:spPr bwMode="auto">
              <a:xfrm>
                <a:off x="0"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b="1">
                    <a:latin typeface="Times New Roman" panose="02020603050405020304" pitchFamily="18" charset="0"/>
                  </a:rPr>
                  <a:t>4</a:t>
                </a:r>
              </a:p>
            </p:txBody>
          </p:sp>
          <p:sp>
            <p:nvSpPr>
              <p:cNvPr id="19" name="Rectangle 24"/>
              <p:cNvSpPr>
                <a:spLocks noChangeArrowheads="1"/>
              </p:cNvSpPr>
              <p:nvPr/>
            </p:nvSpPr>
            <p:spPr bwMode="auto">
              <a:xfrm>
                <a:off x="227"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b="1">
                    <a:latin typeface="Times New Roman" panose="02020603050405020304" pitchFamily="18" charset="0"/>
                  </a:rPr>
                  <a:t>5</a:t>
                </a:r>
              </a:p>
            </p:txBody>
          </p:sp>
          <p:sp>
            <p:nvSpPr>
              <p:cNvPr id="20" name="Rectangle 25"/>
              <p:cNvSpPr>
                <a:spLocks noChangeArrowheads="1"/>
              </p:cNvSpPr>
              <p:nvPr/>
            </p:nvSpPr>
            <p:spPr bwMode="auto">
              <a:xfrm>
                <a:off x="454"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b="1">
                    <a:latin typeface="Times New Roman" panose="02020603050405020304" pitchFamily="18" charset="0"/>
                  </a:rPr>
                  <a:t>6</a:t>
                </a:r>
              </a:p>
            </p:txBody>
          </p:sp>
          <p:sp>
            <p:nvSpPr>
              <p:cNvPr id="21" name="Rectangle 26"/>
              <p:cNvSpPr>
                <a:spLocks noChangeArrowheads="1"/>
              </p:cNvSpPr>
              <p:nvPr/>
            </p:nvSpPr>
            <p:spPr bwMode="auto">
              <a:xfrm>
                <a:off x="658"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b="1">
                    <a:latin typeface="Times New Roman" panose="02020603050405020304" pitchFamily="18" charset="0"/>
                  </a:rPr>
                  <a:t>7</a:t>
                </a:r>
              </a:p>
            </p:txBody>
          </p:sp>
        </p:grpSp>
        <p:sp>
          <p:nvSpPr>
            <p:cNvPr id="15" name="Text Box 27"/>
            <p:cNvSpPr txBox="1">
              <a:spLocks noChangeArrowheads="1"/>
            </p:cNvSpPr>
            <p:nvPr/>
          </p:nvSpPr>
          <p:spPr bwMode="auto">
            <a:xfrm>
              <a:off x="0" y="45"/>
              <a:ext cx="5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707" b="1">
                  <a:latin typeface="Times New Roman" panose="02020603050405020304" pitchFamily="18" charset="0"/>
                </a:rPr>
                <a:t>字地址</a:t>
              </a:r>
            </a:p>
          </p:txBody>
        </p:sp>
        <p:sp>
          <p:nvSpPr>
            <p:cNvPr id="16" name="Text Box 28"/>
            <p:cNvSpPr txBox="1">
              <a:spLocks noChangeArrowheads="1"/>
            </p:cNvSpPr>
            <p:nvPr/>
          </p:nvSpPr>
          <p:spPr bwMode="auto">
            <a:xfrm>
              <a:off x="294" y="272"/>
              <a:ext cx="22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96" b="1">
                  <a:latin typeface="Times New Roman" panose="02020603050405020304" pitchFamily="18" charset="0"/>
                </a:rPr>
                <a:t>0</a:t>
              </a:r>
            </a:p>
          </p:txBody>
        </p:sp>
        <p:sp>
          <p:nvSpPr>
            <p:cNvPr id="17" name="Text Box 29"/>
            <p:cNvSpPr txBox="1">
              <a:spLocks noChangeArrowheads="1"/>
            </p:cNvSpPr>
            <p:nvPr/>
          </p:nvSpPr>
          <p:spPr bwMode="auto">
            <a:xfrm>
              <a:off x="295" y="566"/>
              <a:ext cx="22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96" b="1">
                  <a:latin typeface="Times New Roman" panose="02020603050405020304" pitchFamily="18" charset="0"/>
                </a:rPr>
                <a:t>4</a:t>
              </a:r>
            </a:p>
          </p:txBody>
        </p:sp>
      </p:grpSp>
      <p:sp>
        <p:nvSpPr>
          <p:cNvPr id="26" name="Freeform 31"/>
          <p:cNvSpPr>
            <a:spLocks noChangeArrowheads="1"/>
          </p:cNvSpPr>
          <p:nvPr/>
        </p:nvSpPr>
        <p:spPr bwMode="auto">
          <a:xfrm>
            <a:off x="1212666" y="2515400"/>
            <a:ext cx="6361558" cy="828878"/>
          </a:xfrm>
          <a:custGeom>
            <a:avLst/>
            <a:gdLst>
              <a:gd name="T0" fmla="*/ 0 w 3221"/>
              <a:gd name="T1" fmla="*/ 107950 h 420"/>
              <a:gd name="T2" fmla="*/ 1044575 w 3221"/>
              <a:gd name="T3" fmla="*/ 541338 h 420"/>
              <a:gd name="T4" fmla="*/ 1800225 w 3221"/>
              <a:gd name="T5" fmla="*/ 576263 h 420"/>
              <a:gd name="T6" fmla="*/ 5113337 w 3221"/>
              <a:gd name="T7" fmla="*/ 0 h 4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21" h="420">
                <a:moveTo>
                  <a:pt x="0" y="68"/>
                </a:moveTo>
                <a:cubicBezTo>
                  <a:pt x="234" y="180"/>
                  <a:pt x="469" y="292"/>
                  <a:pt x="658" y="341"/>
                </a:cubicBezTo>
                <a:cubicBezTo>
                  <a:pt x="847" y="390"/>
                  <a:pt x="707" y="420"/>
                  <a:pt x="1134" y="363"/>
                </a:cubicBezTo>
                <a:cubicBezTo>
                  <a:pt x="1561" y="306"/>
                  <a:pt x="2873" y="60"/>
                  <a:pt x="3221" y="0"/>
                </a:cubicBezTo>
              </a:path>
            </a:pathLst>
          </a:custGeom>
          <a:noFill/>
          <a:ln w="9525">
            <a:solidFill>
              <a:schemeClr val="tx1"/>
            </a:solidFill>
            <a:miter lim="800000"/>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sz="1707"/>
          </a:p>
        </p:txBody>
      </p:sp>
      <p:sp>
        <p:nvSpPr>
          <p:cNvPr id="27" name="Text Box 33"/>
          <p:cNvSpPr txBox="1">
            <a:spLocks noChangeArrowheads="1"/>
          </p:cNvSpPr>
          <p:nvPr/>
        </p:nvSpPr>
        <p:spPr bwMode="auto">
          <a:xfrm>
            <a:off x="483182" y="3791980"/>
            <a:ext cx="6553576"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dirty="0">
                <a:latin typeface="微软雅黑" panose="020B0503020204020204" pitchFamily="34" charset="-122"/>
                <a:ea typeface="微软雅黑" panose="020B0503020204020204" pitchFamily="34" charset="-122"/>
                <a:sym typeface="Symbol" panose="05050102010706020507" pitchFamily="18" charset="2"/>
              </a:rPr>
              <a:t>Little-endian: </a:t>
            </a:r>
            <a:r>
              <a:rPr lang="zh-CN" altLang="en-US" sz="2275" dirty="0">
                <a:solidFill>
                  <a:srgbClr val="3333CC"/>
                </a:solidFill>
                <a:latin typeface="微软雅黑" panose="020B0503020204020204" pitchFamily="34" charset="-122"/>
                <a:ea typeface="微软雅黑" panose="020B0503020204020204" pitchFamily="34" charset="-122"/>
                <a:sym typeface="Symbol" panose="05050102010706020507" pitchFamily="18" charset="2"/>
              </a:rPr>
              <a:t>最低字节地址</a:t>
            </a:r>
            <a:r>
              <a:rPr lang="en-US" altLang="zh-CN" sz="2275" dirty="0">
                <a:solidFill>
                  <a:srgbClr val="3333CC"/>
                </a:solidFill>
                <a:latin typeface="微软雅黑" panose="020B0503020204020204" pitchFamily="34" charset="-122"/>
                <a:ea typeface="微软雅黑" panose="020B0503020204020204" pitchFamily="34" charset="-122"/>
                <a:sym typeface="Symbol" panose="05050102010706020507" pitchFamily="18" charset="2"/>
              </a:rPr>
              <a:t>(LSB)</a:t>
            </a:r>
            <a:r>
              <a:rPr lang="zh-CN" altLang="en-US" sz="2275" dirty="0">
                <a:solidFill>
                  <a:srgbClr val="3333CC"/>
                </a:solidFill>
                <a:latin typeface="微软雅黑" panose="020B0503020204020204" pitchFamily="34" charset="-122"/>
                <a:ea typeface="微软雅黑" panose="020B0503020204020204" pitchFamily="34" charset="-122"/>
                <a:sym typeface="Symbol" panose="05050102010706020507" pitchFamily="18" charset="2"/>
              </a:rPr>
              <a:t>是数据地址</a:t>
            </a:r>
            <a:endParaRPr lang="zh-CN" altLang="en-US" sz="2275" dirty="0">
              <a:solidFill>
                <a:srgbClr val="3333CC"/>
              </a:solidFill>
              <a:latin typeface="微软雅黑" panose="020B0503020204020204" pitchFamily="34" charset="-122"/>
              <a:ea typeface="微软雅黑" panose="020B0503020204020204" pitchFamily="34" charset="-122"/>
            </a:endParaRPr>
          </a:p>
        </p:txBody>
      </p:sp>
      <p:grpSp>
        <p:nvGrpSpPr>
          <p:cNvPr id="28" name="Group 34"/>
          <p:cNvGrpSpPr>
            <a:grpSpLocks/>
          </p:cNvGrpSpPr>
          <p:nvPr/>
        </p:nvGrpSpPr>
        <p:grpSpPr bwMode="auto">
          <a:xfrm>
            <a:off x="912689" y="4168440"/>
            <a:ext cx="3585351" cy="859460"/>
            <a:chOff x="0" y="-208"/>
            <a:chExt cx="2382" cy="571"/>
          </a:xfrm>
        </p:grpSpPr>
        <p:sp>
          <p:nvSpPr>
            <p:cNvPr id="29" name="Rectangle 35"/>
            <p:cNvSpPr>
              <a:spLocks noChangeArrowheads="1"/>
            </p:cNvSpPr>
            <p:nvPr/>
          </p:nvSpPr>
          <p:spPr bwMode="auto">
            <a:xfrm>
              <a:off x="0" y="0"/>
              <a:ext cx="613" cy="36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75" dirty="0">
                  <a:latin typeface="Times New Roman" panose="02020603050405020304" pitchFamily="18" charset="0"/>
                </a:rPr>
                <a:t>0</a:t>
              </a:r>
              <a:endParaRPr lang="zh-CN" altLang="en-US" sz="2275" dirty="0">
                <a:latin typeface="Times New Roman" panose="02020603050405020304" pitchFamily="18" charset="0"/>
              </a:endParaRPr>
            </a:p>
          </p:txBody>
        </p:sp>
        <p:sp>
          <p:nvSpPr>
            <p:cNvPr id="30" name="Rectangle 36"/>
            <p:cNvSpPr>
              <a:spLocks noChangeArrowheads="1"/>
            </p:cNvSpPr>
            <p:nvPr/>
          </p:nvSpPr>
          <p:spPr bwMode="auto">
            <a:xfrm>
              <a:off x="590" y="0"/>
              <a:ext cx="613" cy="36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75" dirty="0">
                  <a:latin typeface="Times New Roman" panose="02020603050405020304" pitchFamily="18" charset="0"/>
                </a:rPr>
                <a:t>1</a:t>
              </a:r>
              <a:endParaRPr lang="zh-CN" altLang="en-US" sz="2275" dirty="0">
                <a:latin typeface="Times New Roman" panose="02020603050405020304" pitchFamily="18" charset="0"/>
              </a:endParaRPr>
            </a:p>
          </p:txBody>
        </p:sp>
        <p:sp>
          <p:nvSpPr>
            <p:cNvPr id="31" name="Rectangle 37"/>
            <p:cNvSpPr>
              <a:spLocks noChangeArrowheads="1"/>
            </p:cNvSpPr>
            <p:nvPr/>
          </p:nvSpPr>
          <p:spPr bwMode="auto">
            <a:xfrm>
              <a:off x="1180" y="0"/>
              <a:ext cx="613" cy="36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75" dirty="0">
                  <a:latin typeface="Times New Roman" panose="02020603050405020304" pitchFamily="18" charset="0"/>
                </a:rPr>
                <a:t>2</a:t>
              </a:r>
              <a:endParaRPr lang="zh-CN" altLang="en-US" sz="2275" dirty="0">
                <a:latin typeface="Times New Roman" panose="02020603050405020304" pitchFamily="18" charset="0"/>
              </a:endParaRPr>
            </a:p>
          </p:txBody>
        </p:sp>
        <p:sp>
          <p:nvSpPr>
            <p:cNvPr id="32" name="Rectangle 38"/>
            <p:cNvSpPr>
              <a:spLocks noChangeArrowheads="1"/>
            </p:cNvSpPr>
            <p:nvPr/>
          </p:nvSpPr>
          <p:spPr bwMode="auto">
            <a:xfrm>
              <a:off x="1769" y="0"/>
              <a:ext cx="613" cy="36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75" dirty="0">
                  <a:latin typeface="Times New Roman" panose="02020603050405020304" pitchFamily="18" charset="0"/>
                </a:rPr>
                <a:t>3</a:t>
              </a:r>
              <a:endParaRPr lang="zh-CN" altLang="en-US" sz="2275" dirty="0">
                <a:latin typeface="Times New Roman" panose="02020603050405020304" pitchFamily="18" charset="0"/>
              </a:endParaRPr>
            </a:p>
          </p:txBody>
        </p:sp>
        <p:sp>
          <p:nvSpPr>
            <p:cNvPr id="33" name="Text Box 39"/>
            <p:cNvSpPr txBox="1">
              <a:spLocks noChangeArrowheads="1"/>
            </p:cNvSpPr>
            <p:nvPr/>
          </p:nvSpPr>
          <p:spPr bwMode="auto">
            <a:xfrm>
              <a:off x="74" y="-204"/>
              <a:ext cx="52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96" b="1" dirty="0">
                  <a:latin typeface="Times New Roman" panose="02020603050405020304" pitchFamily="18" charset="0"/>
                </a:rPr>
                <a:t>MSB</a:t>
              </a:r>
            </a:p>
          </p:txBody>
        </p:sp>
        <p:sp>
          <p:nvSpPr>
            <p:cNvPr id="34" name="Text Box 40"/>
            <p:cNvSpPr txBox="1">
              <a:spLocks noChangeArrowheads="1"/>
            </p:cNvSpPr>
            <p:nvPr/>
          </p:nvSpPr>
          <p:spPr bwMode="auto">
            <a:xfrm>
              <a:off x="1834" y="-208"/>
              <a:ext cx="522"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96" b="1" dirty="0">
                  <a:latin typeface="Times New Roman" panose="02020603050405020304" pitchFamily="18" charset="0"/>
                </a:rPr>
                <a:t>LSB</a:t>
              </a:r>
            </a:p>
          </p:txBody>
        </p:sp>
      </p:grpSp>
      <p:grpSp>
        <p:nvGrpSpPr>
          <p:cNvPr id="35" name="Group 41"/>
          <p:cNvGrpSpPr>
            <a:grpSpLocks/>
          </p:cNvGrpSpPr>
          <p:nvPr/>
        </p:nvGrpSpPr>
        <p:grpSpPr bwMode="auto">
          <a:xfrm>
            <a:off x="6915004" y="4046622"/>
            <a:ext cx="2286376" cy="1297470"/>
            <a:chOff x="0" y="0"/>
            <a:chExt cx="1519" cy="862"/>
          </a:xfrm>
        </p:grpSpPr>
        <p:grpSp>
          <p:nvGrpSpPr>
            <p:cNvPr id="36" name="Group 42"/>
            <p:cNvGrpSpPr>
              <a:grpSpLocks/>
            </p:cNvGrpSpPr>
            <p:nvPr/>
          </p:nvGrpSpPr>
          <p:grpSpPr bwMode="auto">
            <a:xfrm>
              <a:off x="521" y="249"/>
              <a:ext cx="885" cy="318"/>
              <a:chOff x="0" y="0"/>
              <a:chExt cx="885" cy="318"/>
            </a:xfrm>
          </p:grpSpPr>
          <p:sp>
            <p:nvSpPr>
              <p:cNvPr id="46" name="Rectangle 43"/>
              <p:cNvSpPr>
                <a:spLocks noChangeArrowheads="1"/>
              </p:cNvSpPr>
              <p:nvPr/>
            </p:nvSpPr>
            <p:spPr bwMode="auto">
              <a:xfrm>
                <a:off x="0"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75" b="1">
                    <a:latin typeface="Times New Roman" panose="02020603050405020304" pitchFamily="18" charset="0"/>
                  </a:rPr>
                  <a:t>3</a:t>
                </a:r>
              </a:p>
            </p:txBody>
          </p:sp>
          <p:sp>
            <p:nvSpPr>
              <p:cNvPr id="47" name="Rectangle 44"/>
              <p:cNvSpPr>
                <a:spLocks noChangeArrowheads="1"/>
              </p:cNvSpPr>
              <p:nvPr/>
            </p:nvSpPr>
            <p:spPr bwMode="auto">
              <a:xfrm>
                <a:off x="227"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75" b="1">
                    <a:latin typeface="Times New Roman" panose="02020603050405020304" pitchFamily="18" charset="0"/>
                  </a:rPr>
                  <a:t>2</a:t>
                </a:r>
              </a:p>
            </p:txBody>
          </p:sp>
          <p:sp>
            <p:nvSpPr>
              <p:cNvPr id="48" name="Rectangle 45"/>
              <p:cNvSpPr>
                <a:spLocks noChangeArrowheads="1"/>
              </p:cNvSpPr>
              <p:nvPr/>
            </p:nvSpPr>
            <p:spPr bwMode="auto">
              <a:xfrm>
                <a:off x="454"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75" b="1">
                    <a:latin typeface="Times New Roman" panose="02020603050405020304" pitchFamily="18" charset="0"/>
                  </a:rPr>
                  <a:t>1</a:t>
                </a:r>
              </a:p>
            </p:txBody>
          </p:sp>
          <p:sp>
            <p:nvSpPr>
              <p:cNvPr id="49" name="Rectangle 46"/>
              <p:cNvSpPr>
                <a:spLocks noChangeArrowheads="1"/>
              </p:cNvSpPr>
              <p:nvPr/>
            </p:nvSpPr>
            <p:spPr bwMode="auto">
              <a:xfrm>
                <a:off x="658"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75" b="1">
                    <a:latin typeface="Times New Roman" panose="02020603050405020304" pitchFamily="18" charset="0"/>
                  </a:rPr>
                  <a:t>0</a:t>
                </a:r>
              </a:p>
            </p:txBody>
          </p:sp>
        </p:grpSp>
        <p:sp>
          <p:nvSpPr>
            <p:cNvPr id="37" name="Text Box 47"/>
            <p:cNvSpPr txBox="1">
              <a:spLocks noChangeArrowheads="1"/>
            </p:cNvSpPr>
            <p:nvPr/>
          </p:nvSpPr>
          <p:spPr bwMode="auto">
            <a:xfrm>
              <a:off x="385" y="0"/>
              <a:ext cx="1134"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896" b="1">
                  <a:latin typeface="Times New Roman" panose="02020603050405020304" pitchFamily="18" charset="0"/>
                </a:rPr>
                <a:t>字节地址</a:t>
              </a:r>
            </a:p>
          </p:txBody>
        </p:sp>
        <p:grpSp>
          <p:nvGrpSpPr>
            <p:cNvPr id="38" name="Group 48"/>
            <p:cNvGrpSpPr>
              <a:grpSpLocks/>
            </p:cNvGrpSpPr>
            <p:nvPr/>
          </p:nvGrpSpPr>
          <p:grpSpPr bwMode="auto">
            <a:xfrm>
              <a:off x="521" y="544"/>
              <a:ext cx="885" cy="318"/>
              <a:chOff x="0" y="0"/>
              <a:chExt cx="885" cy="318"/>
            </a:xfrm>
          </p:grpSpPr>
          <p:sp>
            <p:nvSpPr>
              <p:cNvPr id="42" name="Rectangle 49"/>
              <p:cNvSpPr>
                <a:spLocks noChangeArrowheads="1"/>
              </p:cNvSpPr>
              <p:nvPr/>
            </p:nvSpPr>
            <p:spPr bwMode="auto">
              <a:xfrm>
                <a:off x="0"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75" b="1">
                    <a:latin typeface="Times New Roman" panose="02020603050405020304" pitchFamily="18" charset="0"/>
                  </a:rPr>
                  <a:t>7</a:t>
                </a:r>
              </a:p>
            </p:txBody>
          </p:sp>
          <p:sp>
            <p:nvSpPr>
              <p:cNvPr id="43" name="Rectangle 50"/>
              <p:cNvSpPr>
                <a:spLocks noChangeArrowheads="1"/>
              </p:cNvSpPr>
              <p:nvPr/>
            </p:nvSpPr>
            <p:spPr bwMode="auto">
              <a:xfrm>
                <a:off x="227"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75" b="1">
                    <a:latin typeface="Times New Roman" panose="02020603050405020304" pitchFamily="18" charset="0"/>
                  </a:rPr>
                  <a:t>6</a:t>
                </a:r>
              </a:p>
            </p:txBody>
          </p:sp>
          <p:sp>
            <p:nvSpPr>
              <p:cNvPr id="44" name="Rectangle 51"/>
              <p:cNvSpPr>
                <a:spLocks noChangeArrowheads="1"/>
              </p:cNvSpPr>
              <p:nvPr/>
            </p:nvSpPr>
            <p:spPr bwMode="auto">
              <a:xfrm>
                <a:off x="454"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75" b="1">
                    <a:latin typeface="Times New Roman" panose="02020603050405020304" pitchFamily="18" charset="0"/>
                  </a:rPr>
                  <a:t>5</a:t>
                </a:r>
              </a:p>
            </p:txBody>
          </p:sp>
          <p:sp>
            <p:nvSpPr>
              <p:cNvPr id="45" name="Rectangle 52"/>
              <p:cNvSpPr>
                <a:spLocks noChangeArrowheads="1"/>
              </p:cNvSpPr>
              <p:nvPr/>
            </p:nvSpPr>
            <p:spPr bwMode="auto">
              <a:xfrm>
                <a:off x="658" y="0"/>
                <a:ext cx="227" cy="31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75" b="1">
                    <a:latin typeface="Times New Roman" panose="02020603050405020304" pitchFamily="18" charset="0"/>
                  </a:rPr>
                  <a:t>4</a:t>
                </a:r>
              </a:p>
            </p:txBody>
          </p:sp>
        </p:grpSp>
        <p:sp>
          <p:nvSpPr>
            <p:cNvPr id="39" name="Text Box 53"/>
            <p:cNvSpPr txBox="1">
              <a:spLocks noChangeArrowheads="1"/>
            </p:cNvSpPr>
            <p:nvPr/>
          </p:nvSpPr>
          <p:spPr bwMode="auto">
            <a:xfrm>
              <a:off x="0" y="45"/>
              <a:ext cx="590" cy="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707" b="1">
                  <a:latin typeface="Times New Roman" panose="02020603050405020304" pitchFamily="18" charset="0"/>
                </a:rPr>
                <a:t>字地址</a:t>
              </a:r>
            </a:p>
          </p:txBody>
        </p:sp>
        <p:sp>
          <p:nvSpPr>
            <p:cNvPr id="40" name="Text Box 54"/>
            <p:cNvSpPr txBox="1">
              <a:spLocks noChangeArrowheads="1"/>
            </p:cNvSpPr>
            <p:nvPr/>
          </p:nvSpPr>
          <p:spPr bwMode="auto">
            <a:xfrm>
              <a:off x="294" y="272"/>
              <a:ext cx="22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96" b="1">
                  <a:latin typeface="Times New Roman" panose="02020603050405020304" pitchFamily="18" charset="0"/>
                </a:rPr>
                <a:t>0</a:t>
              </a:r>
            </a:p>
          </p:txBody>
        </p:sp>
        <p:sp>
          <p:nvSpPr>
            <p:cNvPr id="41" name="Text Box 55"/>
            <p:cNvSpPr txBox="1">
              <a:spLocks noChangeArrowheads="1"/>
            </p:cNvSpPr>
            <p:nvPr/>
          </p:nvSpPr>
          <p:spPr bwMode="auto">
            <a:xfrm>
              <a:off x="295" y="566"/>
              <a:ext cx="22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96" b="1">
                  <a:latin typeface="Times New Roman" panose="02020603050405020304" pitchFamily="18" charset="0"/>
                </a:rPr>
                <a:t>4</a:t>
              </a:r>
            </a:p>
          </p:txBody>
        </p:sp>
      </p:grpSp>
      <p:sp>
        <p:nvSpPr>
          <p:cNvPr id="50" name="Freeform 56"/>
          <p:cNvSpPr>
            <a:spLocks noChangeArrowheads="1"/>
          </p:cNvSpPr>
          <p:nvPr/>
        </p:nvSpPr>
        <p:spPr bwMode="auto">
          <a:xfrm rot="21296783">
            <a:off x="4040874" y="4782907"/>
            <a:ext cx="3380911" cy="438256"/>
          </a:xfrm>
          <a:custGeom>
            <a:avLst/>
            <a:gdLst>
              <a:gd name="T0" fmla="*/ 0 w 3221"/>
              <a:gd name="T1" fmla="*/ 106151 h 420"/>
              <a:gd name="T2" fmla="*/ 1316988 w 3221"/>
              <a:gd name="T3" fmla="*/ 532315 h 420"/>
              <a:gd name="T4" fmla="*/ 2269703 w 3221"/>
              <a:gd name="T5" fmla="*/ 566658 h 420"/>
              <a:gd name="T6" fmla="*/ 6446838 w 3221"/>
              <a:gd name="T7" fmla="*/ 0 h 4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21" h="420">
                <a:moveTo>
                  <a:pt x="0" y="68"/>
                </a:moveTo>
                <a:cubicBezTo>
                  <a:pt x="234" y="180"/>
                  <a:pt x="469" y="292"/>
                  <a:pt x="658" y="341"/>
                </a:cubicBezTo>
                <a:cubicBezTo>
                  <a:pt x="847" y="390"/>
                  <a:pt x="707" y="420"/>
                  <a:pt x="1134" y="363"/>
                </a:cubicBezTo>
                <a:cubicBezTo>
                  <a:pt x="1561" y="306"/>
                  <a:pt x="2873" y="60"/>
                  <a:pt x="3221" y="0"/>
                </a:cubicBezTo>
              </a:path>
            </a:pathLst>
          </a:custGeom>
          <a:noFill/>
          <a:ln w="9525">
            <a:solidFill>
              <a:schemeClr val="tx1"/>
            </a:solidFill>
            <a:miter lim="800000"/>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sz="1707"/>
          </a:p>
        </p:txBody>
      </p:sp>
      <p:sp>
        <p:nvSpPr>
          <p:cNvPr id="51" name="Text Box 58"/>
          <p:cNvSpPr txBox="1">
            <a:spLocks noChangeArrowheads="1"/>
          </p:cNvSpPr>
          <p:nvPr/>
        </p:nvSpPr>
        <p:spPr bwMode="auto">
          <a:xfrm>
            <a:off x="1265465" y="5954520"/>
            <a:ext cx="4793915"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75" dirty="0">
                <a:solidFill>
                  <a:srgbClr val="3333CC"/>
                </a:solidFill>
                <a:latin typeface="微软雅黑" panose="020B0503020204020204" pitchFamily="34" charset="-122"/>
                <a:ea typeface="微软雅黑" panose="020B0503020204020204" pitchFamily="34" charset="-122"/>
                <a:sym typeface="Symbol" panose="05050102010706020507" pitchFamily="18" charset="2"/>
              </a:rPr>
              <a:t>有的机器两者都支持，但需要设定</a:t>
            </a:r>
            <a:r>
              <a:rPr lang="en-US" altLang="zh-CN" sz="2275" dirty="0">
                <a:solidFill>
                  <a:srgbClr val="3333CC"/>
                </a:solidFill>
                <a:latin typeface="微软雅黑" panose="020B0503020204020204" pitchFamily="34" charset="-122"/>
                <a:ea typeface="微软雅黑" panose="020B0503020204020204" pitchFamily="34" charset="-122"/>
                <a:sym typeface="Symbol" panose="05050102010706020507" pitchFamily="18" charset="2"/>
              </a:rPr>
              <a:t>.</a:t>
            </a:r>
            <a:endParaRPr lang="en-US" altLang="zh-CN" sz="2275" dirty="0">
              <a:solidFill>
                <a:srgbClr val="3333CC"/>
              </a:solidFill>
              <a:latin typeface="微软雅黑" panose="020B0503020204020204" pitchFamily="34" charset="-122"/>
              <a:ea typeface="微软雅黑" panose="020B0503020204020204" pitchFamily="34" charset="-122"/>
            </a:endParaRPr>
          </a:p>
        </p:txBody>
      </p:sp>
      <p:sp>
        <p:nvSpPr>
          <p:cNvPr id="52" name="矩形 51"/>
          <p:cNvSpPr/>
          <p:nvPr/>
        </p:nvSpPr>
        <p:spPr>
          <a:xfrm>
            <a:off x="5819716" y="3242407"/>
            <a:ext cx="5851260" cy="371577"/>
          </a:xfrm>
          <a:prstGeom prst="rect">
            <a:avLst/>
          </a:prstGeom>
        </p:spPr>
        <p:txBody>
          <a:bodyPr wrap="square">
            <a:spAutoFit/>
          </a:bodyPr>
          <a:lstStyle/>
          <a:p>
            <a:pPr>
              <a:lnSpc>
                <a:spcPct val="87000"/>
              </a:lnSpc>
              <a:spcBef>
                <a:spcPct val="41000"/>
              </a:spcBef>
              <a:buClr>
                <a:schemeClr val="tx1"/>
              </a:buClr>
              <a:buSzPct val="60000"/>
              <a:buFont typeface="Wingdings" panose="05000000000000000000" pitchFamily="2" charset="2"/>
              <a:buNone/>
            </a:pPr>
            <a:r>
              <a:rPr lang="en-US" altLang="zh-CN" sz="2086" dirty="0">
                <a:latin typeface="微软雅黑" panose="020B0503020204020204" pitchFamily="34" charset="-122"/>
                <a:ea typeface="微软雅黑" panose="020B0503020204020204" pitchFamily="34" charset="-122"/>
              </a:rPr>
              <a:t>IBM 360/370, Motorola 68k, MIPS, </a:t>
            </a:r>
            <a:r>
              <a:rPr lang="en-US" altLang="zh-CN" sz="2086" dirty="0" err="1">
                <a:latin typeface="微软雅黑" panose="020B0503020204020204" pitchFamily="34" charset="-122"/>
                <a:ea typeface="微软雅黑" panose="020B0503020204020204" pitchFamily="34" charset="-122"/>
              </a:rPr>
              <a:t>Sparc</a:t>
            </a:r>
            <a:endParaRPr lang="en-US" altLang="zh-CN" sz="2086" dirty="0">
              <a:latin typeface="微软雅黑" panose="020B0503020204020204" pitchFamily="34" charset="-122"/>
              <a:ea typeface="微软雅黑" panose="020B0503020204020204" pitchFamily="34" charset="-122"/>
            </a:endParaRPr>
          </a:p>
        </p:txBody>
      </p:sp>
      <p:sp>
        <p:nvSpPr>
          <p:cNvPr id="53" name="矩形 52"/>
          <p:cNvSpPr/>
          <p:nvPr/>
        </p:nvSpPr>
        <p:spPr>
          <a:xfrm>
            <a:off x="6869443" y="5464249"/>
            <a:ext cx="3214854" cy="413318"/>
          </a:xfrm>
          <a:prstGeom prst="rect">
            <a:avLst/>
          </a:prstGeom>
        </p:spPr>
        <p:txBody>
          <a:bodyPr wrap="none">
            <a:spAutoFit/>
          </a:bodyPr>
          <a:lstStyle/>
          <a:p>
            <a:r>
              <a:rPr lang="en-US" altLang="zh-CN" sz="2086" dirty="0">
                <a:latin typeface="微软雅黑" panose="020B0503020204020204" pitchFamily="34" charset="-122"/>
                <a:ea typeface="微软雅黑" panose="020B0503020204020204" pitchFamily="34" charset="-122"/>
              </a:rPr>
              <a:t>Intel 80x86, DEC</a:t>
            </a:r>
            <a:r>
              <a:rPr lang="zh-CN" altLang="en-US" sz="2086" dirty="0">
                <a:latin typeface="微软雅黑" panose="020B0503020204020204" pitchFamily="34" charset="-122"/>
                <a:ea typeface="微软雅黑" panose="020B0503020204020204" pitchFamily="34" charset="-122"/>
              </a:rPr>
              <a:t>，</a:t>
            </a:r>
            <a:r>
              <a:rPr lang="en-US" altLang="zh-CN" sz="2086" dirty="0">
                <a:latin typeface="微软雅黑" panose="020B0503020204020204" pitchFamily="34" charset="-122"/>
                <a:ea typeface="微软雅黑" panose="020B0503020204020204" pitchFamily="34" charset="-122"/>
              </a:rPr>
              <a:t> VAX </a:t>
            </a:r>
            <a:endParaRPr lang="zh-CN" altLang="en-US" sz="2086" dirty="0">
              <a:latin typeface="微软雅黑" panose="020B0503020204020204" pitchFamily="34" charset="-122"/>
              <a:ea typeface="微软雅黑" panose="020B0503020204020204" pitchFamily="34" charset="-122"/>
            </a:endParaRPr>
          </a:p>
        </p:txBody>
      </p:sp>
      <p:sp>
        <p:nvSpPr>
          <p:cNvPr id="56"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第四</a:t>
            </a:r>
            <a:r>
              <a:rPr lang="en-US" altLang="zh-CN" sz="2275" b="1" kern="0" dirty="0">
                <a:solidFill>
                  <a:sysClr val="window" lastClr="FFFFFF"/>
                </a:solidFill>
                <a:latin typeface="微软雅黑" panose="020B0503020204020204" pitchFamily="34" charset="-122"/>
                <a:ea typeface="微软雅黑" panose="020B0503020204020204" pitchFamily="34" charset="-122"/>
              </a:rPr>
              <a:t> </a:t>
            </a:r>
            <a:r>
              <a:rPr lang="zh-CN" altLang="en-US" sz="2275" b="1" kern="0" dirty="0">
                <a:solidFill>
                  <a:sysClr val="window" lastClr="FFFFFF"/>
                </a:solidFill>
                <a:latin typeface="微软雅黑" panose="020B0503020204020204" pitchFamily="34" charset="-122"/>
                <a:ea typeface="微软雅黑" panose="020B0503020204020204" pitchFamily="34" charset="-122"/>
              </a:rPr>
              <a:t>章 </a:t>
            </a:r>
          </a:p>
        </p:txBody>
      </p:sp>
      <p:grpSp>
        <p:nvGrpSpPr>
          <p:cNvPr id="57" name="组合 4179"/>
          <p:cNvGrpSpPr/>
          <p:nvPr/>
        </p:nvGrpSpPr>
        <p:grpSpPr bwMode="auto">
          <a:xfrm>
            <a:off x="747560" y="879155"/>
            <a:ext cx="6940992" cy="443134"/>
            <a:chOff x="-96346" y="0"/>
            <a:chExt cx="5282511" cy="505407"/>
          </a:xfrm>
        </p:grpSpPr>
        <p:sp>
          <p:nvSpPr>
            <p:cNvPr id="58"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3</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59"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grpSp>
      <p:sp>
        <p:nvSpPr>
          <p:cNvPr id="61" name="文本框 4183"/>
          <p:cNvSpPr txBox="1">
            <a:spLocks noChangeArrowheads="1"/>
          </p:cNvSpPr>
          <p:nvPr/>
        </p:nvSpPr>
        <p:spPr bwMode="auto">
          <a:xfrm>
            <a:off x="1677801" y="886533"/>
            <a:ext cx="5989477"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solidFill>
                  <a:schemeClr val="bg1"/>
                </a:solidFill>
                <a:latin typeface="微软雅黑" panose="020B0503020204020204" pitchFamily="34" charset="-122"/>
                <a:ea typeface="微软雅黑" panose="020B0503020204020204" pitchFamily="34" charset="-122"/>
              </a:rPr>
              <a:t>大端与小端存储方式</a:t>
            </a:r>
          </a:p>
        </p:txBody>
      </p:sp>
      <p:sp>
        <p:nvSpPr>
          <p:cNvPr id="62" name="标题 1">
            <a:extLst>
              <a:ext uri="{FF2B5EF4-FFF2-40B4-BE49-F238E27FC236}">
                <a16:creationId xmlns:a16="http://schemas.microsoft.com/office/drawing/2014/main" id="{F3159A46-89DC-4358-B4E2-4EADB14A783C}"/>
              </a:ext>
            </a:extLst>
          </p:cNvPr>
          <p:cNvSpPr>
            <a:spLocks noGrp="1"/>
          </p:cNvSpPr>
          <p:nvPr>
            <p:ph type="title"/>
          </p:nvPr>
        </p:nvSpPr>
        <p:spPr>
          <a:xfrm>
            <a:off x="465680" y="245155"/>
            <a:ext cx="6611810" cy="617641"/>
          </a:xfrm>
        </p:spPr>
        <p:txBody>
          <a:bodyPr/>
          <a:lstStyle/>
          <a:p>
            <a:r>
              <a:rPr lang="en-US" altLang="zh-CN" dirty="0"/>
              <a:t>4.1.3 </a:t>
            </a:r>
            <a:r>
              <a:rPr lang="zh-CN" altLang="en-US" dirty="0"/>
              <a:t>主存中的数据组织</a:t>
            </a:r>
          </a:p>
        </p:txBody>
      </p:sp>
    </p:spTree>
    <p:extLst>
      <p:ext uri="{BB962C8B-B14F-4D97-AF65-F5344CB8AC3E}">
        <p14:creationId xmlns:p14="http://schemas.microsoft.com/office/powerpoint/2010/main" val="2523000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vertic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blinds(vertical)">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blinds(vertic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vertical)">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blinds(vertical)">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5"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linds(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blinds(vertical)">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nodeType="clickEffect">
                                  <p:stCondLst>
                                    <p:cond delay="0"/>
                                  </p:stCondLst>
                                  <p:childTnLst>
                                    <p:set>
                                      <p:cBhvr>
                                        <p:cTn id="56" dur="1" fill="hold">
                                          <p:stCondLst>
                                            <p:cond delay="0"/>
                                          </p:stCondLst>
                                        </p:cTn>
                                        <p:tgtEl>
                                          <p:spTgt spid="51">
                                            <p:txEl>
                                              <p:pRg st="0" end="0"/>
                                            </p:txEl>
                                          </p:spTgt>
                                        </p:tgtEl>
                                        <p:attrNameLst>
                                          <p:attrName>style.visibility</p:attrName>
                                        </p:attrNameLst>
                                      </p:cBhvr>
                                      <p:to>
                                        <p:strVal val="visible"/>
                                      </p:to>
                                    </p:set>
                                    <p:animEffect transition="in" filter="blinds(vertical)">
                                      <p:cBhvr>
                                        <p:cTn id="57"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P spid="52" grpId="0"/>
      <p:bldP spid="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098704" y="2002084"/>
            <a:ext cx="5208386" cy="254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75" dirty="0">
                <a:latin typeface="微软雅黑" panose="020B0503020204020204" pitchFamily="34" charset="-122"/>
                <a:ea typeface="微软雅黑" panose="020B0503020204020204" pitchFamily="34" charset="-122"/>
              </a:rPr>
              <a:t>设某程序执行前　</a:t>
            </a:r>
            <a:r>
              <a:rPr lang="en-US" altLang="zh-CN" sz="2275" dirty="0">
                <a:latin typeface="微软雅黑" panose="020B0503020204020204" pitchFamily="34" charset="-122"/>
                <a:ea typeface="微软雅黑" panose="020B0503020204020204" pitchFamily="34" charset="-122"/>
              </a:rPr>
              <a:t>r0 =0x 11223344</a:t>
            </a:r>
          </a:p>
          <a:p>
            <a:pPr eaLnBrk="1" hangingPunct="1">
              <a:spcBef>
                <a:spcPct val="50000"/>
              </a:spcBef>
              <a:buFontTx/>
              <a:buNone/>
            </a:pPr>
            <a:r>
              <a:rPr lang="zh-CN" altLang="en-US" sz="2275" dirty="0">
                <a:latin typeface="微软雅黑" panose="020B0503020204020204" pitchFamily="34" charset="-122"/>
                <a:ea typeface="微软雅黑" panose="020B0503020204020204" pitchFamily="34" charset="-122"/>
              </a:rPr>
              <a:t>执行下列指令：</a:t>
            </a:r>
          </a:p>
          <a:p>
            <a:pPr eaLnBrk="1" hangingPunct="1">
              <a:spcBef>
                <a:spcPct val="50000"/>
              </a:spcBef>
              <a:buFontTx/>
              <a:buNone/>
            </a:pPr>
            <a:r>
              <a:rPr lang="zh-CN" altLang="en-US" sz="2275" dirty="0">
                <a:latin typeface="微软雅黑" panose="020B0503020204020204" pitchFamily="34" charset="-122"/>
                <a:ea typeface="微软雅黑" panose="020B0503020204020204" pitchFamily="34" charset="-122"/>
              </a:rPr>
              <a:t>　　　 </a:t>
            </a:r>
            <a:r>
              <a:rPr lang="en-US" altLang="zh-CN" sz="2275" dirty="0">
                <a:latin typeface="微软雅黑" panose="020B0503020204020204" pitchFamily="34" charset="-122"/>
                <a:ea typeface="微软雅黑" panose="020B0503020204020204" pitchFamily="34" charset="-122"/>
              </a:rPr>
              <a:t>r1=0x100</a:t>
            </a:r>
          </a:p>
          <a:p>
            <a:pPr eaLnBrk="1" hangingPunct="1">
              <a:spcBef>
                <a:spcPct val="50000"/>
              </a:spcBef>
              <a:buFontTx/>
              <a:buNone/>
            </a:pPr>
            <a:r>
              <a:rPr lang="en-US" altLang="zh-CN" sz="2275" dirty="0">
                <a:latin typeface="微软雅黑" panose="020B0503020204020204" pitchFamily="34" charset="-122"/>
                <a:ea typeface="微软雅黑" panose="020B0503020204020204" pitchFamily="34" charset="-122"/>
              </a:rPr>
              <a:t>           STR r0, [r1]</a:t>
            </a:r>
          </a:p>
          <a:p>
            <a:pPr eaLnBrk="1" hangingPunct="1">
              <a:spcBef>
                <a:spcPct val="50000"/>
              </a:spcBef>
              <a:buFontTx/>
              <a:buNone/>
            </a:pPr>
            <a:r>
              <a:rPr lang="en-US" altLang="zh-CN" sz="2275" dirty="0">
                <a:latin typeface="微软雅黑" panose="020B0503020204020204" pitchFamily="34" charset="-122"/>
                <a:ea typeface="微软雅黑" panose="020B0503020204020204" pitchFamily="34" charset="-122"/>
              </a:rPr>
              <a:t>           LDR</a:t>
            </a:r>
            <a:r>
              <a:rPr lang="en-US" altLang="zh-CN" sz="2275" dirty="0">
                <a:solidFill>
                  <a:srgbClr val="FF0000"/>
                </a:solidFill>
                <a:latin typeface="微软雅黑" panose="020B0503020204020204" pitchFamily="34" charset="-122"/>
                <a:ea typeface="微软雅黑" panose="020B0503020204020204" pitchFamily="34" charset="-122"/>
              </a:rPr>
              <a:t>B</a:t>
            </a:r>
            <a:r>
              <a:rPr lang="en-US" altLang="zh-CN" sz="2275" dirty="0">
                <a:latin typeface="微软雅黑" panose="020B0503020204020204" pitchFamily="34" charset="-122"/>
                <a:ea typeface="微软雅黑" panose="020B0503020204020204" pitchFamily="34" charset="-122"/>
              </a:rPr>
              <a:t> r2 ,[r1]</a:t>
            </a:r>
          </a:p>
        </p:txBody>
      </p:sp>
      <p:sp>
        <p:nvSpPr>
          <p:cNvPr id="4" name="Text Box 6"/>
          <p:cNvSpPr txBox="1">
            <a:spLocks noChangeArrowheads="1"/>
          </p:cNvSpPr>
          <p:nvPr/>
        </p:nvSpPr>
        <p:spPr bwMode="auto">
          <a:xfrm>
            <a:off x="4720128" y="2572336"/>
            <a:ext cx="2867378"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75" dirty="0">
                <a:latin typeface="微软雅黑" panose="020B0503020204020204" pitchFamily="34" charset="-122"/>
                <a:ea typeface="微软雅黑" panose="020B0503020204020204" pitchFamily="34" charset="-122"/>
              </a:rPr>
              <a:t>　　　小端模式下：</a:t>
            </a:r>
          </a:p>
        </p:txBody>
      </p:sp>
      <p:sp>
        <p:nvSpPr>
          <p:cNvPr id="5" name="Text Box 7"/>
          <p:cNvSpPr txBox="1">
            <a:spLocks noChangeArrowheads="1"/>
          </p:cNvSpPr>
          <p:nvPr/>
        </p:nvSpPr>
        <p:spPr bwMode="auto">
          <a:xfrm>
            <a:off x="7474584" y="2550568"/>
            <a:ext cx="1535289"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275" dirty="0">
                <a:latin typeface="微软雅黑" panose="020B0503020204020204" pitchFamily="34" charset="-122"/>
                <a:ea typeface="微软雅黑" panose="020B0503020204020204" pitchFamily="34" charset="-122"/>
              </a:rPr>
              <a:t>r2=0x44</a:t>
            </a:r>
          </a:p>
        </p:txBody>
      </p:sp>
      <p:sp>
        <p:nvSpPr>
          <p:cNvPr id="6" name="Text Box 8"/>
          <p:cNvSpPr txBox="1">
            <a:spLocks noChangeArrowheads="1"/>
          </p:cNvSpPr>
          <p:nvPr/>
        </p:nvSpPr>
        <p:spPr bwMode="auto">
          <a:xfrm>
            <a:off x="5630733" y="3254019"/>
            <a:ext cx="1876965"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86" dirty="0">
                <a:latin typeface="微软雅黑" panose="020B0503020204020204" pitchFamily="34" charset="-122"/>
                <a:ea typeface="微软雅黑" panose="020B0503020204020204" pitchFamily="34" charset="-122"/>
              </a:rPr>
              <a:t>大端模式下：</a:t>
            </a:r>
          </a:p>
        </p:txBody>
      </p:sp>
      <p:sp>
        <p:nvSpPr>
          <p:cNvPr id="7" name="Text Box 9"/>
          <p:cNvSpPr txBox="1">
            <a:spLocks noChangeArrowheads="1"/>
          </p:cNvSpPr>
          <p:nvPr/>
        </p:nvSpPr>
        <p:spPr bwMode="auto">
          <a:xfrm>
            <a:off x="7474584" y="3219399"/>
            <a:ext cx="1535289"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275" dirty="0">
                <a:latin typeface="微软雅黑" panose="020B0503020204020204" pitchFamily="34" charset="-122"/>
                <a:ea typeface="微软雅黑" panose="020B0503020204020204" pitchFamily="34" charset="-122"/>
              </a:rPr>
              <a:t>r2=0x11</a:t>
            </a:r>
          </a:p>
        </p:txBody>
      </p:sp>
      <p:sp>
        <p:nvSpPr>
          <p:cNvPr id="10"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第四</a:t>
            </a:r>
            <a:r>
              <a:rPr lang="en-US" altLang="zh-CN" sz="2275" b="1" kern="0" dirty="0">
                <a:solidFill>
                  <a:sysClr val="window" lastClr="FFFFFF"/>
                </a:solidFill>
                <a:latin typeface="微软雅黑" panose="020B0503020204020204" pitchFamily="34" charset="-122"/>
                <a:ea typeface="微软雅黑" panose="020B0503020204020204" pitchFamily="34" charset="-122"/>
              </a:rPr>
              <a:t> </a:t>
            </a:r>
            <a:r>
              <a:rPr lang="zh-CN" altLang="en-US" sz="2275" b="1" kern="0" dirty="0">
                <a:solidFill>
                  <a:sysClr val="window" lastClr="FFFFFF"/>
                </a:solidFill>
                <a:latin typeface="微软雅黑" panose="020B0503020204020204" pitchFamily="34" charset="-122"/>
                <a:ea typeface="微软雅黑" panose="020B0503020204020204" pitchFamily="34" charset="-122"/>
              </a:rPr>
              <a:t>章 </a:t>
            </a:r>
          </a:p>
        </p:txBody>
      </p:sp>
      <p:grpSp>
        <p:nvGrpSpPr>
          <p:cNvPr id="11" name="组合 4179"/>
          <p:cNvGrpSpPr/>
          <p:nvPr/>
        </p:nvGrpSpPr>
        <p:grpSpPr bwMode="auto">
          <a:xfrm>
            <a:off x="747560" y="951347"/>
            <a:ext cx="6940992" cy="443134"/>
            <a:chOff x="-96346" y="0"/>
            <a:chExt cx="5282511" cy="505407"/>
          </a:xfrm>
        </p:grpSpPr>
        <p:sp>
          <p:nvSpPr>
            <p:cNvPr id="12"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3</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13"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r>
                <a:rPr lang="zh-CN" altLang="en-US" sz="2275" dirty="0">
                  <a:solidFill>
                    <a:schemeClr val="bg1"/>
                  </a:solidFill>
                  <a:latin typeface="微软雅黑" panose="020B0503020204020204" pitchFamily="34" charset="-122"/>
                  <a:ea typeface="微软雅黑" panose="020B0503020204020204" pitchFamily="34" charset="-122"/>
                </a:rPr>
                <a:t>大端与小端存储方式</a:t>
              </a:r>
            </a:p>
          </p:txBody>
        </p:sp>
      </p:grpSp>
      <p:sp>
        <p:nvSpPr>
          <p:cNvPr id="15" name="Rectangle 31"/>
          <p:cNvSpPr>
            <a:spLocks noChangeArrowheads="1"/>
          </p:cNvSpPr>
          <p:nvPr/>
        </p:nvSpPr>
        <p:spPr bwMode="auto">
          <a:xfrm>
            <a:off x="1324300" y="5025205"/>
            <a:ext cx="9222450" cy="10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0207" tIns="24083" rIns="60207" bIns="2408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Clr>
                <a:schemeClr val="tx1"/>
              </a:buClr>
              <a:buSzPct val="60000"/>
            </a:pPr>
            <a:r>
              <a:rPr lang="zh-CN" altLang="en-US" sz="2275" dirty="0">
                <a:latin typeface="微软雅黑" panose="020B0503020204020204" pitchFamily="34" charset="-122"/>
                <a:ea typeface="微软雅黑" panose="020B0503020204020204" pitchFamily="34" charset="-122"/>
                <a:cs typeface="Arial" panose="020B0604020202020204" pitchFamily="34" charset="0"/>
                <a:sym typeface="Symbol" panose="05050102010706020507" pitchFamily="18" charset="2"/>
              </a:rPr>
              <a:t>无论是大端还是小端，</a:t>
            </a:r>
            <a:r>
              <a:rPr lang="zh-CN" altLang="en-US" sz="2275" dirty="0">
                <a:latin typeface="微软雅黑" panose="020B0503020204020204" pitchFamily="34" charset="-122"/>
                <a:ea typeface="微软雅黑" panose="020B0503020204020204" pitchFamily="34" charset="-122"/>
                <a:cs typeface="Arial" panose="020B0604020202020204" pitchFamily="34" charset="0"/>
              </a:rPr>
              <a:t>每个系统内部是一致的，但在系统间通信时可能会发生问题！因为顺序不同，需要进行顺序转换；</a:t>
            </a:r>
            <a:endParaRPr lang="en-US" altLang="zh-CN" sz="2275"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标题 1">
            <a:extLst>
              <a:ext uri="{FF2B5EF4-FFF2-40B4-BE49-F238E27FC236}">
                <a16:creationId xmlns:a16="http://schemas.microsoft.com/office/drawing/2014/main" id="{AE2F6598-E4F7-4A79-B487-4BD34BE834E6}"/>
              </a:ext>
            </a:extLst>
          </p:cNvPr>
          <p:cNvSpPr>
            <a:spLocks noGrp="1"/>
          </p:cNvSpPr>
          <p:nvPr>
            <p:ph type="title"/>
          </p:nvPr>
        </p:nvSpPr>
        <p:spPr>
          <a:xfrm>
            <a:off x="465680" y="245155"/>
            <a:ext cx="6611810" cy="617641"/>
          </a:xfrm>
        </p:spPr>
        <p:txBody>
          <a:bodyPr/>
          <a:lstStyle/>
          <a:p>
            <a:r>
              <a:rPr lang="en-US" altLang="zh-CN" dirty="0"/>
              <a:t>4.1.3 </a:t>
            </a:r>
            <a:r>
              <a:rPr lang="zh-CN" altLang="en-US" dirty="0"/>
              <a:t>主存中的数据组织</a:t>
            </a:r>
          </a:p>
        </p:txBody>
      </p:sp>
    </p:spTree>
    <p:extLst>
      <p:ext uri="{BB962C8B-B14F-4D97-AF65-F5344CB8AC3E}">
        <p14:creationId xmlns:p14="http://schemas.microsoft.com/office/powerpoint/2010/main" val="5695810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vertical)">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C0088A4-9FC7-4D3E-9B7B-4B6170E3154F}"/>
              </a:ext>
            </a:extLst>
          </p:cNvPr>
          <p:cNvSpPr txBox="1"/>
          <p:nvPr>
            <p:custDataLst>
              <p:tags r:id="rId2"/>
            </p:custDataLst>
          </p:nvPr>
        </p:nvSpPr>
        <p:spPr>
          <a:xfrm>
            <a:off x="1206500" y="1035367"/>
            <a:ext cx="9753600" cy="3327083"/>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在字长是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位的系统中，存储器按字节组织。</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half word B=218</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word C=218</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在内存</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3000H</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地址开始依次对齐存放存放，请分大端和小端两种情况画出数据存放示意图。</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考察：进制数转换、大小端、数据对齐。</a:t>
            </a:r>
          </a:p>
        </p:txBody>
      </p:sp>
      <p:sp>
        <p:nvSpPr>
          <p:cNvPr id="7" name="矩形: 圆角 6">
            <a:extLst>
              <a:ext uri="{FF2B5EF4-FFF2-40B4-BE49-F238E27FC236}">
                <a16:creationId xmlns:a16="http://schemas.microsoft.com/office/drawing/2014/main" id="{8DE36DE3-3ACB-49F6-A5C7-C11413BEE73A}"/>
              </a:ext>
            </a:extLst>
          </p:cNvPr>
          <p:cNvSpPr/>
          <p:nvPr>
            <p:custDataLst>
              <p:tags r:id="rId3"/>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939B30ED-0030-416E-9A7C-2B58FC700D9E}"/>
              </a:ext>
            </a:extLst>
          </p:cNvPr>
          <p:cNvSpPr/>
          <p:nvPr>
            <p:custDataLst>
              <p:tags r:id="rId4"/>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2" name="组合 11">
            <a:extLst>
              <a:ext uri="{FF2B5EF4-FFF2-40B4-BE49-F238E27FC236}">
                <a16:creationId xmlns:a16="http://schemas.microsoft.com/office/drawing/2014/main" id="{99DD7A1D-53C7-4C96-A98F-0123D1772B93}"/>
              </a:ext>
            </a:extLst>
          </p:cNvPr>
          <p:cNvGrpSpPr/>
          <p:nvPr>
            <p:custDataLst>
              <p:tags r:id="rId5"/>
            </p:custDataLst>
          </p:nvPr>
        </p:nvGrpSpPr>
        <p:grpSpPr>
          <a:xfrm>
            <a:off x="0" y="0"/>
            <a:ext cx="12192000" cy="635000"/>
            <a:chOff x="0" y="0"/>
            <a:chExt cx="12192000" cy="635000"/>
          </a:xfrm>
        </p:grpSpPr>
        <p:sp>
          <p:nvSpPr>
            <p:cNvPr id="8" name="TitleBackground">
              <a:extLst>
                <a:ext uri="{FF2B5EF4-FFF2-40B4-BE49-F238E27FC236}">
                  <a16:creationId xmlns:a16="http://schemas.microsoft.com/office/drawing/2014/main" id="{875B2643-5BD4-4051-8440-6810E1FECC93}"/>
                </a:ext>
              </a:extLst>
            </p:cNvPr>
            <p:cNvSpPr/>
            <p:nvPr>
              <p:custDataLst>
                <p:tags r:id="rId7"/>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FDA2C376-81EC-4685-BC48-9C71C6211891}"/>
                </a:ext>
              </a:extLst>
            </p:cNvPr>
            <p:cNvSpPr/>
            <p:nvPr>
              <p:custDataLst>
                <p:tags r:id="rId8"/>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58456291-EDA0-42AC-B4EF-F6D3756DFFE7}"/>
                </a:ext>
              </a:extLst>
            </p:cNvPr>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F5029337-9B1A-41CC-ABF3-E6311225C00D}"/>
                </a:ext>
              </a:extLst>
            </p:cNvPr>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50DC50CF-B074-4BED-897A-814DF4C9FF97}"/>
              </a:ext>
            </a:extLst>
          </p:cNvPr>
          <p:cNvPicPr>
            <a:picLocks/>
          </p:cNvPicPr>
          <p:nvPr>
            <p:custDataLst>
              <p:tags r:id="rId6"/>
            </p:custDataLst>
          </p:nvPr>
        </p:nvPicPr>
        <p:blipFill>
          <a:blip r:embed="rId13"/>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930914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lnSpcReduction="10000"/>
          </a:bodyPr>
          <a:lstStyle/>
          <a:p>
            <a:r>
              <a:rPr lang="zh-CN" altLang="en-US" b="1" dirty="0">
                <a:solidFill>
                  <a:srgbClr val="C00000"/>
                </a:solidFill>
                <a:latin typeface="Times New Roman" pitchFamily="18" charset="0"/>
              </a:rPr>
              <a:t>存储器概述</a:t>
            </a:r>
          </a:p>
          <a:p>
            <a:r>
              <a:rPr lang="zh-CN" altLang="en-US" dirty="0">
                <a:latin typeface="Times New Roman" pitchFamily="18" charset="0"/>
              </a:rPr>
              <a:t>半导体存储器</a:t>
            </a:r>
            <a:endParaRPr lang="en-US" altLang="zh-CN" dirty="0">
              <a:latin typeface="Times New Roman" pitchFamily="18" charset="0"/>
            </a:endParaRPr>
          </a:p>
          <a:p>
            <a:r>
              <a:rPr lang="zh-CN" altLang="en-US" dirty="0">
                <a:latin typeface="Times New Roman" pitchFamily="18" charset="0"/>
              </a:rPr>
              <a:t>主存的组织及与</a:t>
            </a:r>
            <a:r>
              <a:rPr lang="en-US" altLang="zh-CN" dirty="0">
                <a:latin typeface="Times New Roman" pitchFamily="18" charset="0"/>
              </a:rPr>
              <a:t>CPU</a:t>
            </a:r>
            <a:r>
              <a:rPr lang="zh-CN" altLang="en-US" dirty="0">
                <a:latin typeface="Times New Roman" pitchFamily="18" charset="0"/>
              </a:rPr>
              <a:t>的连接</a:t>
            </a:r>
          </a:p>
          <a:p>
            <a:r>
              <a:rPr lang="zh-CN" altLang="en-US" dirty="0">
                <a:latin typeface="Times New Roman" pitchFamily="18" charset="0"/>
              </a:rPr>
              <a:t>并行主存系统</a:t>
            </a:r>
            <a:endParaRPr lang="en-US" altLang="zh-CN" dirty="0">
              <a:latin typeface="Times New Roman" pitchFamily="18" charset="0"/>
            </a:endParaRPr>
          </a:p>
          <a:p>
            <a:r>
              <a:rPr lang="zh-CN" altLang="en-US" dirty="0">
                <a:latin typeface="Times New Roman" pitchFamily="18" charset="0"/>
              </a:rPr>
              <a:t>高速缓冲存储器</a:t>
            </a:r>
          </a:p>
          <a:p>
            <a:r>
              <a:rPr lang="zh-CN" altLang="en-US" dirty="0">
                <a:latin typeface="Times New Roman" pitchFamily="18" charset="0"/>
              </a:rPr>
              <a:t>虚拟存储器</a:t>
            </a:r>
          </a:p>
          <a:p>
            <a:r>
              <a:rPr lang="zh-CN" altLang="en-US" dirty="0">
                <a:latin typeface="Times New Roman" pitchFamily="18" charset="0"/>
              </a:rPr>
              <a:t>存储保护</a:t>
            </a:r>
            <a:endParaRPr lang="en-US" altLang="zh-CN" dirty="0">
              <a:latin typeface="Times New Roman" pitchFamily="18" charset="0"/>
            </a:endParaRPr>
          </a:p>
          <a:p>
            <a:r>
              <a:rPr lang="zh-CN" altLang="en-US" dirty="0">
                <a:latin typeface="Times New Roman" pitchFamily="18" charset="0"/>
              </a:rPr>
              <a:t>辅助存储器</a:t>
            </a:r>
          </a:p>
          <a:p>
            <a:endParaRPr lang="zh-CN" altLang="en-US" dirty="0"/>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extLst>
      <p:ext uri="{BB962C8B-B14F-4D97-AF65-F5344CB8AC3E}">
        <p14:creationId xmlns:p14="http://schemas.microsoft.com/office/powerpoint/2010/main" val="218930680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A7DA54BA-07AF-432D-94DC-61B15C778F04}"/>
              </a:ext>
            </a:extLst>
          </p:cNvPr>
          <p:cNvSpPr txBox="1"/>
          <p:nvPr>
            <p:custDataLst>
              <p:tags r:id="rId2"/>
            </p:custDataLst>
          </p:nvPr>
        </p:nvSpPr>
        <p:spPr>
          <a:xfrm>
            <a:off x="1219200" y="1066482"/>
            <a:ext cx="9594407" cy="128016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设存储字长为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64</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short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变量长度为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数据存储按整数边界对齐</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short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变量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在主存中地址的下列描述中正确的是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3CAD8950-C83B-4D52-992C-DDF42A1B1985}"/>
              </a:ext>
            </a:extLst>
          </p:cNvPr>
          <p:cNvSpPr txBox="1"/>
          <p:nvPr>
            <p:custDataLst>
              <p:tags r:id="rId3"/>
            </p:custDataLst>
          </p:nvPr>
        </p:nvSpPr>
        <p:spPr>
          <a:xfrm>
            <a:off x="2438400" y="2863691"/>
            <a:ext cx="39738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da-DK"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的物理地址 </a:t>
            </a:r>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  8  = 0</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CC8F5682-5517-49E3-B885-2FDDF4DE2CA1}"/>
              </a:ext>
            </a:extLst>
          </p:cNvPr>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BE556CAA-C915-4676-AD34-978884DD7C5F}"/>
              </a:ext>
            </a:extLst>
          </p:cNvPr>
          <p:cNvSpPr txBox="1"/>
          <p:nvPr>
            <p:custDataLst>
              <p:tags r:id="rId5"/>
            </p:custDataLst>
          </p:nvPr>
        </p:nvSpPr>
        <p:spPr>
          <a:xfrm>
            <a:off x="2438400" y="3720941"/>
            <a:ext cx="39738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da-DK"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的物理地址 </a:t>
            </a:r>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  8  = 1</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14">
            <a:extLst>
              <a:ext uri="{FF2B5EF4-FFF2-40B4-BE49-F238E27FC236}">
                <a16:creationId xmlns:a16="http://schemas.microsoft.com/office/drawing/2014/main" id="{BBDFC813-4479-4644-A2BB-370E1BF3C2C0}"/>
              </a:ext>
            </a:extLst>
          </p:cNvPr>
          <p:cNvSpPr>
            <a:spLocks noChangeAspect="1"/>
          </p:cNvSpPr>
          <p:nvPr>
            <p:custDataLst>
              <p:tags r:id="rId6"/>
            </p:custDataLst>
          </p:nvPr>
        </p:nvSpPr>
        <p:spPr>
          <a:xfrm>
            <a:off x="15716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15971249-7224-4A1B-B5FA-08047210C838}"/>
              </a:ext>
            </a:extLst>
          </p:cNvPr>
          <p:cNvSpPr txBox="1"/>
          <p:nvPr>
            <p:custDataLst>
              <p:tags r:id="rId7"/>
            </p:custDataLst>
          </p:nvPr>
        </p:nvSpPr>
        <p:spPr>
          <a:xfrm>
            <a:off x="2438400" y="4578191"/>
            <a:ext cx="39738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da-DK"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的物理地址 </a:t>
            </a:r>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  8  = 2</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16">
            <a:extLst>
              <a:ext uri="{FF2B5EF4-FFF2-40B4-BE49-F238E27FC236}">
                <a16:creationId xmlns:a16="http://schemas.microsoft.com/office/drawing/2014/main" id="{712C6236-ACA5-49B8-BC26-04D11DE119C0}"/>
              </a:ext>
            </a:extLst>
          </p:cNvPr>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文本框 17">
            <a:extLst>
              <a:ext uri="{FF2B5EF4-FFF2-40B4-BE49-F238E27FC236}">
                <a16:creationId xmlns:a16="http://schemas.microsoft.com/office/drawing/2014/main" id="{E23BC584-ADCE-4FB3-9D88-F55387AAA87E}"/>
              </a:ext>
            </a:extLst>
          </p:cNvPr>
          <p:cNvSpPr txBox="1"/>
          <p:nvPr>
            <p:custDataLst>
              <p:tags r:id="rId9"/>
            </p:custDataLst>
          </p:nvPr>
        </p:nvSpPr>
        <p:spPr>
          <a:xfrm>
            <a:off x="2438400" y="5435441"/>
            <a:ext cx="39738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da-DK"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的物理地址 </a:t>
            </a:r>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  8  = 3</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矩形 18">
            <a:extLst>
              <a:ext uri="{FF2B5EF4-FFF2-40B4-BE49-F238E27FC236}">
                <a16:creationId xmlns:a16="http://schemas.microsoft.com/office/drawing/2014/main" id="{652B7066-B349-49AF-AFCD-75702C368730}"/>
              </a:ext>
            </a:extLst>
          </p:cNvPr>
          <p:cNvSpPr>
            <a:spLocks noChangeAspect="1"/>
          </p:cNvSpPr>
          <p:nvPr>
            <p:custDataLst>
              <p:tags r:id="rId10"/>
            </p:custDataLst>
          </p:nvPr>
        </p:nvSpPr>
        <p:spPr>
          <a:xfrm>
            <a:off x="15716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矩形 19" hidden="1">
            <a:extLst>
              <a:ext uri="{FF2B5EF4-FFF2-40B4-BE49-F238E27FC236}">
                <a16:creationId xmlns:a16="http://schemas.microsoft.com/office/drawing/2014/main" id="{9EC00FEF-1D94-452A-873F-70BD4D1CBFA2}"/>
              </a:ext>
            </a:extLst>
          </p:cNvPr>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5" name="文本框 24" hidden="1">
            <a:extLst>
              <a:ext uri="{FF2B5EF4-FFF2-40B4-BE49-F238E27FC236}">
                <a16:creationId xmlns:a16="http://schemas.microsoft.com/office/drawing/2014/main" id="{8FDDB558-425F-4C17-8207-960ECBD278BB}"/>
              </a:ext>
            </a:extLst>
          </p:cNvPr>
          <p:cNvSpPr txBox="1"/>
          <p:nvPr>
            <p:custDataLst>
              <p:tags r:id="rId12"/>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6" name="文本框 25" hidden="1">
            <a:extLst>
              <a:ext uri="{FF2B5EF4-FFF2-40B4-BE49-F238E27FC236}">
                <a16:creationId xmlns:a16="http://schemas.microsoft.com/office/drawing/2014/main" id="{AE7EE290-25B5-4560-A381-A42807C02994}"/>
              </a:ext>
            </a:extLst>
          </p:cNvPr>
          <p:cNvSpPr txBox="1"/>
          <p:nvPr>
            <p:custDataLst>
              <p:tags r:id="rId13"/>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panose="020B0503020204020204" pitchFamily="34" charset="-122"/>
            </a:endParaRPr>
          </a:p>
        </p:txBody>
      </p:sp>
      <p:sp>
        <p:nvSpPr>
          <p:cNvPr id="27" name="文本框 26" hidden="1">
            <a:extLst>
              <a:ext uri="{FF2B5EF4-FFF2-40B4-BE49-F238E27FC236}">
                <a16:creationId xmlns:a16="http://schemas.microsoft.com/office/drawing/2014/main" id="{AC02290C-3CC1-43C5-892E-2E6F3E74E11A}"/>
              </a:ext>
            </a:extLst>
          </p:cNvPr>
          <p:cNvSpPr txBox="1"/>
          <p:nvPr>
            <p:custDataLst>
              <p:tags r:id="rId14"/>
            </p:custDataLst>
          </p:nvPr>
        </p:nvSpPr>
        <p:spPr>
          <a:xfrm>
            <a:off x="12827000" y="1522308"/>
            <a:ext cx="3300730" cy="140038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占据</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个字节</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因此地址是</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的倍数</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二进制地址的最低位永远是</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地址肯定是偶数</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十进制表示</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14,mod8</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可能是</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28" name="矩形: 圆角 27">
            <a:extLst>
              <a:ext uri="{FF2B5EF4-FFF2-40B4-BE49-F238E27FC236}">
                <a16:creationId xmlns:a16="http://schemas.microsoft.com/office/drawing/2014/main" id="{4018A5FE-5AE4-4778-B94B-F19A543DD02E}"/>
              </a:ext>
            </a:extLst>
          </p:cNvPr>
          <p:cNvSpPr/>
          <p:nvPr>
            <p:custDataLst>
              <p:tags r:id="rId15"/>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4" name="组合 23" hidden="1">
            <a:extLst>
              <a:ext uri="{FF2B5EF4-FFF2-40B4-BE49-F238E27FC236}">
                <a16:creationId xmlns:a16="http://schemas.microsoft.com/office/drawing/2014/main" id="{4FD3F566-6630-4967-AC02-1BC44D04E171}"/>
              </a:ext>
            </a:extLst>
          </p:cNvPr>
          <p:cNvGrpSpPr/>
          <p:nvPr>
            <p:custDataLst>
              <p:tags r:id="rId16"/>
            </p:custDataLst>
          </p:nvPr>
        </p:nvGrpSpPr>
        <p:grpSpPr>
          <a:xfrm>
            <a:off x="12585700" y="0"/>
            <a:ext cx="3815080" cy="647700"/>
            <a:chOff x="12585700" y="0"/>
            <a:chExt cx="3815080" cy="647700"/>
          </a:xfrm>
        </p:grpSpPr>
        <p:sp>
          <p:nvSpPr>
            <p:cNvPr id="21" name="RemarkBack" hidden="1">
              <a:extLst>
                <a:ext uri="{FF2B5EF4-FFF2-40B4-BE49-F238E27FC236}">
                  <a16:creationId xmlns:a16="http://schemas.microsoft.com/office/drawing/2014/main" id="{99E4CF1C-3DC7-48F9-882E-7DFEDEA7446A}"/>
                </a:ext>
              </a:extLst>
            </p:cNvPr>
            <p:cNvSpPr/>
            <p:nvPr>
              <p:custDataLst>
                <p:tags r:id="rId3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RemarkBlock" hidden="1">
              <a:extLst>
                <a:ext uri="{FF2B5EF4-FFF2-40B4-BE49-F238E27FC236}">
                  <a16:creationId xmlns:a16="http://schemas.microsoft.com/office/drawing/2014/main" id="{0365B640-05C6-4A2A-AC90-B7D1220C3304}"/>
                </a:ext>
              </a:extLst>
            </p:cNvPr>
            <p:cNvSpPr/>
            <p:nvPr>
              <p:custDataLst>
                <p:tags r:id="rId3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TitleText" hidden="1">
              <a:extLst>
                <a:ext uri="{FF2B5EF4-FFF2-40B4-BE49-F238E27FC236}">
                  <a16:creationId xmlns:a16="http://schemas.microsoft.com/office/drawing/2014/main" id="{2ECF250E-5416-4C5A-B364-759537FE9C6E}"/>
                </a:ext>
              </a:extLst>
            </p:cNvPr>
            <p:cNvSpPr txBox="1"/>
            <p:nvPr>
              <p:custDataLst>
                <p:tags r:id="rId3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hidden="1">
            <a:extLst>
              <a:ext uri="{FF2B5EF4-FFF2-40B4-BE49-F238E27FC236}">
                <a16:creationId xmlns:a16="http://schemas.microsoft.com/office/drawing/2014/main" id="{4DCCD606-B26C-47EC-B50F-4AF9B9159FE2}"/>
              </a:ext>
            </a:extLst>
          </p:cNvPr>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hidden="1">
            <a:extLst>
              <a:ext uri="{FF2B5EF4-FFF2-40B4-BE49-F238E27FC236}">
                <a16:creationId xmlns:a16="http://schemas.microsoft.com/office/drawing/2014/main" id="{915D1DEF-DC61-4D3F-BA2C-B97D282266DA}"/>
              </a:ext>
            </a:extLst>
          </p:cNvPr>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TitleText" hidden="1">
            <a:extLst>
              <a:ext uri="{FF2B5EF4-FFF2-40B4-BE49-F238E27FC236}">
                <a16:creationId xmlns:a16="http://schemas.microsoft.com/office/drawing/2014/main" id="{F82BB88A-1C2F-4423-891F-C7B90663F0CE}"/>
              </a:ext>
            </a:extLst>
          </p:cNvPr>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sp>
        <p:nvSpPr>
          <p:cNvPr id="29" name="矩形 28">
            <a:extLst>
              <a:ext uri="{FF2B5EF4-FFF2-40B4-BE49-F238E27FC236}">
                <a16:creationId xmlns:a16="http://schemas.microsoft.com/office/drawing/2014/main" id="{A732D1AA-48BF-4BC7-9BA5-407980C6A658}"/>
              </a:ext>
            </a:extLst>
          </p:cNvPr>
          <p:cNvSpPr/>
          <p:nvPr>
            <p:custDataLst>
              <p:tags r:id="rId20"/>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30" name="RemarkBack">
            <a:extLst>
              <a:ext uri="{FF2B5EF4-FFF2-40B4-BE49-F238E27FC236}">
                <a16:creationId xmlns:a16="http://schemas.microsoft.com/office/drawing/2014/main" id="{ADDA881C-7D0E-4FFB-81D2-395302F14650}"/>
              </a:ext>
            </a:extLst>
          </p:cNvPr>
          <p:cNvSpPr/>
          <p:nvPr>
            <p:custDataLst>
              <p:tags r:id="rId21"/>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markBlock">
            <a:extLst>
              <a:ext uri="{FF2B5EF4-FFF2-40B4-BE49-F238E27FC236}">
                <a16:creationId xmlns:a16="http://schemas.microsoft.com/office/drawing/2014/main" id="{8E2D703E-D6E4-4A6C-BF0B-AC800D5D6A04}"/>
              </a:ext>
            </a:extLst>
          </p:cNvPr>
          <p:cNvSpPr/>
          <p:nvPr>
            <p:custDataLst>
              <p:tags r:id="rId22"/>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markTitleText">
            <a:extLst>
              <a:ext uri="{FF2B5EF4-FFF2-40B4-BE49-F238E27FC236}">
                <a16:creationId xmlns:a16="http://schemas.microsoft.com/office/drawing/2014/main" id="{E90B8B3A-FF9F-4D7F-B582-3E709CE9BA5C}"/>
              </a:ext>
            </a:extLst>
          </p:cNvPr>
          <p:cNvSpPr txBox="1"/>
          <p:nvPr>
            <p:custDataLst>
              <p:tags r:id="rId23"/>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sp>
        <p:nvSpPr>
          <p:cNvPr id="33" name="文本框 32">
            <a:extLst>
              <a:ext uri="{FF2B5EF4-FFF2-40B4-BE49-F238E27FC236}">
                <a16:creationId xmlns:a16="http://schemas.microsoft.com/office/drawing/2014/main" id="{ECD48900-A4E2-449A-BBFD-51BF3193024E}"/>
              </a:ext>
            </a:extLst>
          </p:cNvPr>
          <p:cNvSpPr txBox="1"/>
          <p:nvPr>
            <p:custDataLst>
              <p:tags r:id="rId24"/>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4" name="文本框 33">
            <a:extLst>
              <a:ext uri="{FF2B5EF4-FFF2-40B4-BE49-F238E27FC236}">
                <a16:creationId xmlns:a16="http://schemas.microsoft.com/office/drawing/2014/main" id="{44FC81D6-B4BA-435F-8E4B-160EF732C498}"/>
              </a:ext>
            </a:extLst>
          </p:cNvPr>
          <p:cNvSpPr txBox="1"/>
          <p:nvPr>
            <p:custDataLst>
              <p:tags r:id="rId25"/>
            </p:custDataLst>
          </p:nvPr>
        </p:nvSpPr>
        <p:spPr>
          <a:xfrm>
            <a:off x="12827000" y="1270000"/>
            <a:ext cx="3332480" cy="1477328"/>
          </a:xfrm>
          <a:prstGeom prst="rect">
            <a:avLst/>
          </a:prstGeom>
          <a:noFill/>
        </p:spPr>
        <p:txBody>
          <a:bodyPr vert="horz" rtlCol="0" anchor="t" anchorCtr="0">
            <a:spAutoFit/>
          </a:bodyPr>
          <a:lstStyle/>
          <a:p>
            <a:r>
              <a:rPr lang="en-US" altLang="zh-CN" dirty="0"/>
              <a:t>j</a:t>
            </a:r>
            <a:r>
              <a:rPr lang="zh-CN" altLang="zh-CN" dirty="0"/>
              <a:t>占据</a:t>
            </a:r>
            <a:r>
              <a:rPr lang="en-US" altLang="zh-CN" dirty="0"/>
              <a:t>2</a:t>
            </a:r>
            <a:r>
              <a:rPr lang="zh-CN" altLang="zh-CN" dirty="0"/>
              <a:t>个字节，因此地址是</a:t>
            </a:r>
            <a:r>
              <a:rPr lang="en-US" altLang="zh-CN" dirty="0"/>
              <a:t>2</a:t>
            </a:r>
            <a:r>
              <a:rPr lang="zh-CN" altLang="zh-CN" dirty="0"/>
              <a:t>的倍数，二进制地址的最低位永远是</a:t>
            </a:r>
            <a:r>
              <a:rPr lang="en-US" altLang="zh-CN" dirty="0"/>
              <a:t>0</a:t>
            </a:r>
            <a:r>
              <a:rPr lang="zh-CN" altLang="zh-CN" dirty="0"/>
              <a:t>，地址肯定是偶数，十进制表示</a:t>
            </a:r>
            <a:r>
              <a:rPr lang="en-US" altLang="zh-CN" dirty="0"/>
              <a:t>0</a:t>
            </a:r>
            <a:r>
              <a:rPr lang="zh-CN" altLang="zh-CN" dirty="0"/>
              <a:t>、</a:t>
            </a:r>
            <a:r>
              <a:rPr lang="en-US" altLang="zh-CN" dirty="0"/>
              <a:t>2</a:t>
            </a:r>
            <a:r>
              <a:rPr lang="zh-CN" altLang="zh-CN" dirty="0"/>
              <a:t>、</a:t>
            </a:r>
            <a:r>
              <a:rPr lang="en-US" altLang="zh-CN" dirty="0"/>
              <a:t>4</a:t>
            </a:r>
            <a:r>
              <a:rPr lang="zh-CN" altLang="zh-CN" dirty="0"/>
              <a:t>、</a:t>
            </a:r>
            <a:r>
              <a:rPr lang="en-US" altLang="zh-CN" dirty="0"/>
              <a:t>6</a:t>
            </a:r>
            <a:r>
              <a:rPr lang="zh-CN" altLang="zh-CN" dirty="0"/>
              <a:t>、</a:t>
            </a:r>
            <a:r>
              <a:rPr lang="en-US" altLang="zh-CN" dirty="0"/>
              <a:t>8</a:t>
            </a:r>
            <a:r>
              <a:rPr lang="zh-CN" altLang="zh-CN" dirty="0"/>
              <a:t>、</a:t>
            </a:r>
            <a:r>
              <a:rPr lang="en-US" altLang="zh-CN" dirty="0"/>
              <a:t>10</a:t>
            </a:r>
            <a:r>
              <a:rPr lang="zh-CN" altLang="zh-CN" dirty="0"/>
              <a:t>、</a:t>
            </a:r>
            <a:r>
              <a:rPr lang="en-US" altLang="zh-CN" dirty="0"/>
              <a:t>12</a:t>
            </a:r>
            <a:r>
              <a:rPr lang="zh-CN" altLang="zh-CN" dirty="0"/>
              <a:t>、</a:t>
            </a:r>
            <a:r>
              <a:rPr lang="en-US" altLang="zh-CN" dirty="0"/>
              <a:t>14</a:t>
            </a:r>
            <a:r>
              <a:rPr lang="zh-CN" altLang="zh-CN" dirty="0"/>
              <a:t>，</a:t>
            </a:r>
            <a:r>
              <a:rPr lang="en-US" altLang="zh-CN" dirty="0"/>
              <a:t>mod8</a:t>
            </a:r>
            <a:r>
              <a:rPr lang="zh-CN" altLang="zh-CN" dirty="0"/>
              <a:t>可能是</a:t>
            </a:r>
            <a:r>
              <a:rPr lang="en-US" altLang="zh-CN" dirty="0"/>
              <a:t>A</a:t>
            </a:r>
            <a:r>
              <a:rPr lang="zh-CN" altLang="zh-CN" dirty="0"/>
              <a:t>和</a:t>
            </a:r>
            <a:r>
              <a:rPr lang="en-US" altLang="zh-CN" dirty="0"/>
              <a:t>C</a:t>
            </a:r>
            <a:r>
              <a:rPr lang="zh-CN" altLang="zh-CN" dirty="0"/>
              <a:t>。</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0" name="组合 9">
            <a:extLst>
              <a:ext uri="{FF2B5EF4-FFF2-40B4-BE49-F238E27FC236}">
                <a16:creationId xmlns:a16="http://schemas.microsoft.com/office/drawing/2014/main" id="{ACA49978-388B-4863-82AF-09262B4C04A7}"/>
              </a:ext>
            </a:extLst>
          </p:cNvPr>
          <p:cNvGrpSpPr/>
          <p:nvPr>
            <p:custDataLst>
              <p:tags r:id="rId26"/>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A8D6B673-5E16-474A-A347-7BF1821FF7E0}"/>
                </a:ext>
              </a:extLst>
            </p:cNvPr>
            <p:cNvSpPr/>
            <p:nvPr>
              <p:custDataLst>
                <p:tags r:id="rId2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99DD572E-795D-4970-A4AB-D588C0219B12}"/>
                </a:ext>
              </a:extLst>
            </p:cNvPr>
            <p:cNvSpPr/>
            <p:nvPr>
              <p:custDataLst>
                <p:tags r:id="rId2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E932DF9C-67C3-43BD-9E0B-1BC652A90850}"/>
                </a:ext>
              </a:extLst>
            </p:cNvPr>
            <p:cNvSpPr txBox="1"/>
            <p:nvPr>
              <p:custDataLst>
                <p:tags r:id="rId3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9" name="TipText">
              <a:extLst>
                <a:ext uri="{FF2B5EF4-FFF2-40B4-BE49-F238E27FC236}">
                  <a16:creationId xmlns:a16="http://schemas.microsoft.com/office/drawing/2014/main" id="{E8B002EF-5561-4425-914B-79F6F9A21774}"/>
                </a:ext>
              </a:extLst>
            </p:cNvPr>
            <p:cNvSpPr txBox="1"/>
            <p:nvPr>
              <p:custDataLst>
                <p:tags r:id="rId3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CC277A03-CC24-4490-925C-0D7CE82E5230}"/>
              </a:ext>
            </a:extLst>
          </p:cNvPr>
          <p:cNvPicPr>
            <a:picLocks/>
          </p:cNvPicPr>
          <p:nvPr>
            <p:custDataLst>
              <p:tags r:id="rId27"/>
            </p:custDataLst>
          </p:nvPr>
        </p:nvPicPr>
        <p:blipFill>
          <a:blip r:embed="rId37"/>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63657372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B70DEAD-86D0-495C-8CE8-7AF9E9342B50}"/>
              </a:ext>
            </a:extLst>
          </p:cNvPr>
          <p:cNvSpPr txBox="1"/>
          <p:nvPr>
            <p:custDataLst>
              <p:tags r:id="rId2"/>
            </p:custDataLst>
          </p:nvPr>
        </p:nvSpPr>
        <p:spPr>
          <a:xfrm>
            <a:off x="1219200" y="1066482"/>
            <a:ext cx="9584055" cy="128016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设存储字长为</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64</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char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变量长度为</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8</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位</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数据存储按整数边界对齐</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关于</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char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变量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在主存中地址的下列描述中正确的是</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CFB7C86C-4E73-466F-8BD3-DE28633A74FE}"/>
              </a:ext>
            </a:extLst>
          </p:cNvPr>
          <p:cNvSpPr txBox="1"/>
          <p:nvPr>
            <p:custDataLst>
              <p:tags r:id="rId3"/>
            </p:custDataLst>
          </p:nvPr>
        </p:nvSpPr>
        <p:spPr>
          <a:xfrm>
            <a:off x="2438400" y="2863691"/>
            <a:ext cx="39738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da-DK"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的物理地址 </a:t>
            </a:r>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  8  = 0</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2DE5DBA6-F736-432D-8398-561A0999B651}"/>
              </a:ext>
            </a:extLst>
          </p:cNvPr>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8A487A5E-5EE8-4CBF-AF99-8A01D4CD8444}"/>
              </a:ext>
            </a:extLst>
          </p:cNvPr>
          <p:cNvSpPr txBox="1"/>
          <p:nvPr>
            <p:custDataLst>
              <p:tags r:id="rId5"/>
            </p:custDataLst>
          </p:nvPr>
        </p:nvSpPr>
        <p:spPr>
          <a:xfrm>
            <a:off x="2438400" y="3720941"/>
            <a:ext cx="39738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da-DK"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的物理地址 </a:t>
            </a:r>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  8  = 1</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1CAE4954-A337-4AFC-9615-71695D00D51C}"/>
              </a:ext>
            </a:extLst>
          </p:cNvPr>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F5E4278E-58F3-47E9-ABED-D876B18109C7}"/>
              </a:ext>
            </a:extLst>
          </p:cNvPr>
          <p:cNvSpPr txBox="1"/>
          <p:nvPr>
            <p:custDataLst>
              <p:tags r:id="rId7"/>
            </p:custDataLst>
          </p:nvPr>
        </p:nvSpPr>
        <p:spPr>
          <a:xfrm>
            <a:off x="2438400" y="4578191"/>
            <a:ext cx="39738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da-DK"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的物理地址 </a:t>
            </a:r>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  8  = 2</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14">
            <a:extLst>
              <a:ext uri="{FF2B5EF4-FFF2-40B4-BE49-F238E27FC236}">
                <a16:creationId xmlns:a16="http://schemas.microsoft.com/office/drawing/2014/main" id="{BDC395A7-8553-48CA-9629-60DFB778E78E}"/>
              </a:ext>
            </a:extLst>
          </p:cNvPr>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AF898759-D22F-41E5-B70F-B0BC3718112A}"/>
              </a:ext>
            </a:extLst>
          </p:cNvPr>
          <p:cNvSpPr txBox="1"/>
          <p:nvPr>
            <p:custDataLst>
              <p:tags r:id="rId9"/>
            </p:custDataLst>
          </p:nvPr>
        </p:nvSpPr>
        <p:spPr>
          <a:xfrm>
            <a:off x="2438400" y="5435441"/>
            <a:ext cx="39738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da-DK"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的物理地址 </a:t>
            </a:r>
            <a:r>
              <a:rPr lang="da-DK"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mod  8  = 3</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16">
            <a:extLst>
              <a:ext uri="{FF2B5EF4-FFF2-40B4-BE49-F238E27FC236}">
                <a16:creationId xmlns:a16="http://schemas.microsoft.com/office/drawing/2014/main" id="{804614DC-CF64-43AE-B7C6-63C71DC27FDF}"/>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矩形 17" hidden="1">
            <a:extLst>
              <a:ext uri="{FF2B5EF4-FFF2-40B4-BE49-F238E27FC236}">
                <a16:creationId xmlns:a16="http://schemas.microsoft.com/office/drawing/2014/main" id="{2FCDBF65-2042-4823-8F08-828A2745F922}"/>
              </a:ext>
            </a:extLst>
          </p:cNvPr>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grpSp>
        <p:nvGrpSpPr>
          <p:cNvPr id="22" name="组合 21" hidden="1">
            <a:extLst>
              <a:ext uri="{FF2B5EF4-FFF2-40B4-BE49-F238E27FC236}">
                <a16:creationId xmlns:a16="http://schemas.microsoft.com/office/drawing/2014/main" id="{DA62E441-FA72-4757-92E2-E6D3001058B2}"/>
              </a:ext>
            </a:extLst>
          </p:cNvPr>
          <p:cNvGrpSpPr/>
          <p:nvPr>
            <p:custDataLst>
              <p:tags r:id="rId12"/>
            </p:custDataLst>
          </p:nvPr>
        </p:nvGrpSpPr>
        <p:grpSpPr>
          <a:xfrm>
            <a:off x="12585700" y="0"/>
            <a:ext cx="3815080" cy="647700"/>
            <a:chOff x="12585700" y="0"/>
            <a:chExt cx="3815080" cy="647700"/>
          </a:xfrm>
        </p:grpSpPr>
        <p:sp>
          <p:nvSpPr>
            <p:cNvPr id="19" name="RemarkBack" hidden="1">
              <a:extLst>
                <a:ext uri="{FF2B5EF4-FFF2-40B4-BE49-F238E27FC236}">
                  <a16:creationId xmlns:a16="http://schemas.microsoft.com/office/drawing/2014/main" id="{8DFA703B-A331-42FD-8C00-5E92BDD411C6}"/>
                </a:ext>
              </a:extLst>
            </p:cNvPr>
            <p:cNvSpPr/>
            <p:nvPr>
              <p:custDataLst>
                <p:tags r:id="rId3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Block" hidden="1">
              <a:extLst>
                <a:ext uri="{FF2B5EF4-FFF2-40B4-BE49-F238E27FC236}">
                  <a16:creationId xmlns:a16="http://schemas.microsoft.com/office/drawing/2014/main" id="{9E28E8B0-2137-4399-80D2-EB74CC97C3BA}"/>
                </a:ext>
              </a:extLst>
            </p:cNvPr>
            <p:cNvSpPr/>
            <p:nvPr>
              <p:custDataLst>
                <p:tags r:id="rId3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hidden="1">
              <a:extLst>
                <a:ext uri="{FF2B5EF4-FFF2-40B4-BE49-F238E27FC236}">
                  <a16:creationId xmlns:a16="http://schemas.microsoft.com/office/drawing/2014/main" id="{9BB9E297-18C3-4AA6-98CD-88DC3CE90FFB}"/>
                </a:ext>
              </a:extLst>
            </p:cNvPr>
            <p:cNvSpPr txBox="1"/>
            <p:nvPr>
              <p:custDataLst>
                <p:tags r:id="rId3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3" name="文本框 22" hidden="1">
            <a:extLst>
              <a:ext uri="{FF2B5EF4-FFF2-40B4-BE49-F238E27FC236}">
                <a16:creationId xmlns:a16="http://schemas.microsoft.com/office/drawing/2014/main" id="{C7F3D7D9-F958-4B05-9F20-AF32A48F3BB8}"/>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4" name="文本框 23" hidden="1">
            <a:extLst>
              <a:ext uri="{FF2B5EF4-FFF2-40B4-BE49-F238E27FC236}">
                <a16:creationId xmlns:a16="http://schemas.microsoft.com/office/drawing/2014/main" id="{74334DE2-CCF8-469C-895B-4E6E7DEF72F3}"/>
              </a:ext>
            </a:extLst>
          </p:cNvPr>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panose="020B0503020204020204" pitchFamily="34" charset="-122"/>
            </a:endParaRPr>
          </a:p>
        </p:txBody>
      </p:sp>
      <p:sp>
        <p:nvSpPr>
          <p:cNvPr id="25" name="文本框 24" hidden="1">
            <a:extLst>
              <a:ext uri="{FF2B5EF4-FFF2-40B4-BE49-F238E27FC236}">
                <a16:creationId xmlns:a16="http://schemas.microsoft.com/office/drawing/2014/main" id="{9EB62599-358E-49A6-B44A-0AE044A53B9C}"/>
              </a:ext>
            </a:extLst>
          </p:cNvPr>
          <p:cNvSpPr txBox="1"/>
          <p:nvPr>
            <p:custDataLst>
              <p:tags r:id="rId15"/>
            </p:custDataLst>
          </p:nvPr>
        </p:nvSpPr>
        <p:spPr>
          <a:xfrm>
            <a:off x="12827000" y="1530003"/>
            <a:ext cx="3102928" cy="138499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j</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占据</a:t>
            </a:r>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个字节</a:t>
            </a:r>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因此地址连续的</a:t>
            </a:r>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低四位从</a:t>
            </a:r>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0-F,</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十进制表示</a:t>
            </a:r>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0-15,mod8</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可能是</a:t>
            </a:r>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ABCD</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26" name="矩形: 圆角 25">
            <a:extLst>
              <a:ext uri="{FF2B5EF4-FFF2-40B4-BE49-F238E27FC236}">
                <a16:creationId xmlns:a16="http://schemas.microsoft.com/office/drawing/2014/main" id="{DDBD13A5-D2C4-4D49-9251-91641C371737}"/>
              </a:ext>
            </a:extLst>
          </p:cNvPr>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RemarkBack" hidden="1">
            <a:extLst>
              <a:ext uri="{FF2B5EF4-FFF2-40B4-BE49-F238E27FC236}">
                <a16:creationId xmlns:a16="http://schemas.microsoft.com/office/drawing/2014/main" id="{086679E3-D461-45C8-8874-534E57F6117B}"/>
              </a:ext>
            </a:extLst>
          </p:cNvPr>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hidden="1">
            <a:extLst>
              <a:ext uri="{FF2B5EF4-FFF2-40B4-BE49-F238E27FC236}">
                <a16:creationId xmlns:a16="http://schemas.microsoft.com/office/drawing/2014/main" id="{71B81166-07D4-4466-82BE-DF170DF3259E}"/>
              </a:ext>
            </a:extLst>
          </p:cNvPr>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hidden="1">
            <a:extLst>
              <a:ext uri="{FF2B5EF4-FFF2-40B4-BE49-F238E27FC236}">
                <a16:creationId xmlns:a16="http://schemas.microsoft.com/office/drawing/2014/main" id="{CC7A95F5-A2F1-4EF4-899B-582A9780CDC2}"/>
              </a:ext>
            </a:extLst>
          </p:cNvPr>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sp>
        <p:nvSpPr>
          <p:cNvPr id="29" name="矩形 28">
            <a:extLst>
              <a:ext uri="{FF2B5EF4-FFF2-40B4-BE49-F238E27FC236}">
                <a16:creationId xmlns:a16="http://schemas.microsoft.com/office/drawing/2014/main" id="{8EDBC0B2-BEE1-49B4-AC35-89C80D1C29C8}"/>
              </a:ext>
            </a:extLst>
          </p:cNvPr>
          <p:cNvSpPr/>
          <p:nvPr>
            <p:custDataLst>
              <p:tags r:id="rId20"/>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30" name="RemarkBack">
            <a:extLst>
              <a:ext uri="{FF2B5EF4-FFF2-40B4-BE49-F238E27FC236}">
                <a16:creationId xmlns:a16="http://schemas.microsoft.com/office/drawing/2014/main" id="{18C93FE6-3BB4-4543-8301-A28BD0B125BE}"/>
              </a:ext>
            </a:extLst>
          </p:cNvPr>
          <p:cNvSpPr/>
          <p:nvPr>
            <p:custDataLst>
              <p:tags r:id="rId21"/>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markBlock">
            <a:extLst>
              <a:ext uri="{FF2B5EF4-FFF2-40B4-BE49-F238E27FC236}">
                <a16:creationId xmlns:a16="http://schemas.microsoft.com/office/drawing/2014/main" id="{90158745-208A-4B7C-B75C-EA598CBF7E6A}"/>
              </a:ext>
            </a:extLst>
          </p:cNvPr>
          <p:cNvSpPr/>
          <p:nvPr>
            <p:custDataLst>
              <p:tags r:id="rId22"/>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markTitleText">
            <a:extLst>
              <a:ext uri="{FF2B5EF4-FFF2-40B4-BE49-F238E27FC236}">
                <a16:creationId xmlns:a16="http://schemas.microsoft.com/office/drawing/2014/main" id="{0D1E4E56-4D52-4558-9E48-A9818FA16D6C}"/>
              </a:ext>
            </a:extLst>
          </p:cNvPr>
          <p:cNvSpPr txBox="1"/>
          <p:nvPr>
            <p:custDataLst>
              <p:tags r:id="rId23"/>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sp>
        <p:nvSpPr>
          <p:cNvPr id="33" name="文本框 32">
            <a:extLst>
              <a:ext uri="{FF2B5EF4-FFF2-40B4-BE49-F238E27FC236}">
                <a16:creationId xmlns:a16="http://schemas.microsoft.com/office/drawing/2014/main" id="{41D935A0-6B94-4D5B-BAF1-9556D99C82F3}"/>
              </a:ext>
            </a:extLst>
          </p:cNvPr>
          <p:cNvSpPr txBox="1"/>
          <p:nvPr>
            <p:custDataLst>
              <p:tags r:id="rId24"/>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4" name="文本框 33">
            <a:extLst>
              <a:ext uri="{FF2B5EF4-FFF2-40B4-BE49-F238E27FC236}">
                <a16:creationId xmlns:a16="http://schemas.microsoft.com/office/drawing/2014/main" id="{FBDF68B1-85EA-4A5A-87F4-ADE12AB81D88}"/>
              </a:ext>
            </a:extLst>
          </p:cNvPr>
          <p:cNvSpPr txBox="1"/>
          <p:nvPr>
            <p:custDataLst>
              <p:tags r:id="rId25"/>
            </p:custDataLst>
          </p:nvPr>
        </p:nvSpPr>
        <p:spPr>
          <a:xfrm>
            <a:off x="12827000" y="1270000"/>
            <a:ext cx="3332480" cy="923330"/>
          </a:xfrm>
          <a:prstGeom prst="rect">
            <a:avLst/>
          </a:prstGeom>
          <a:noFill/>
        </p:spPr>
        <p:txBody>
          <a:bodyPr vert="horz" rtlCol="0" anchor="t" anchorCtr="0">
            <a:spAutoFit/>
          </a:bodyPr>
          <a:lstStyle/>
          <a:p>
            <a:r>
              <a:rPr lang="en-US" altLang="zh-CN" dirty="0"/>
              <a:t>j</a:t>
            </a:r>
            <a:r>
              <a:rPr lang="zh-CN" altLang="zh-CN" dirty="0"/>
              <a:t>占据</a:t>
            </a:r>
            <a:r>
              <a:rPr lang="en-US" altLang="zh-CN" dirty="0"/>
              <a:t>1</a:t>
            </a:r>
            <a:r>
              <a:rPr lang="zh-CN" altLang="zh-CN" dirty="0"/>
              <a:t>个字节，因此地址连续的，低四位从</a:t>
            </a:r>
            <a:r>
              <a:rPr lang="en-US" altLang="zh-CN" dirty="0"/>
              <a:t>0-F</a:t>
            </a:r>
            <a:r>
              <a:rPr lang="zh-CN" altLang="zh-CN" dirty="0"/>
              <a:t>，十进制表示</a:t>
            </a:r>
            <a:r>
              <a:rPr lang="en-US" altLang="zh-CN" dirty="0"/>
              <a:t>0-15</a:t>
            </a:r>
            <a:r>
              <a:rPr lang="zh-CN" altLang="zh-CN" dirty="0"/>
              <a:t>，</a:t>
            </a:r>
            <a:r>
              <a:rPr lang="en-US" altLang="zh-CN" dirty="0"/>
              <a:t>mod8</a:t>
            </a:r>
            <a:r>
              <a:rPr lang="zh-CN" altLang="zh-CN" dirty="0"/>
              <a:t>可能是</a:t>
            </a:r>
            <a:r>
              <a:rPr lang="en-US" altLang="zh-CN" dirty="0"/>
              <a:t>ABCD</a:t>
            </a:r>
            <a:r>
              <a:rPr lang="zh-CN" altLang="zh-CN" dirty="0"/>
              <a:t>。</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8" name="组合 7">
            <a:extLst>
              <a:ext uri="{FF2B5EF4-FFF2-40B4-BE49-F238E27FC236}">
                <a16:creationId xmlns:a16="http://schemas.microsoft.com/office/drawing/2014/main" id="{C92C4EE9-360F-4AD1-BF0B-21C5C24A2E5F}"/>
              </a:ext>
            </a:extLst>
          </p:cNvPr>
          <p:cNvGrpSpPr/>
          <p:nvPr>
            <p:custDataLst>
              <p:tags r:id="rId26"/>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387E28AC-447F-4D82-BB73-75C6AB9F023A}"/>
                </a:ext>
              </a:extLst>
            </p:cNvPr>
            <p:cNvSpPr/>
            <p:nvPr>
              <p:custDataLst>
                <p:tags r:id="rId2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a:extLst>
                <a:ext uri="{FF2B5EF4-FFF2-40B4-BE49-F238E27FC236}">
                  <a16:creationId xmlns:a16="http://schemas.microsoft.com/office/drawing/2014/main" id="{9C2046EA-7EBF-4241-913E-0E4216D8EFC9}"/>
                </a:ext>
              </a:extLst>
            </p:cNvPr>
            <p:cNvSpPr/>
            <p:nvPr>
              <p:custDataLst>
                <p:tags r:id="rId2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a:extLst>
                <a:ext uri="{FF2B5EF4-FFF2-40B4-BE49-F238E27FC236}">
                  <a16:creationId xmlns:a16="http://schemas.microsoft.com/office/drawing/2014/main" id="{9FF0C0F3-7E44-486E-837D-A5370A5CF44C}"/>
                </a:ext>
              </a:extLst>
            </p:cNvPr>
            <p:cNvSpPr txBox="1"/>
            <p:nvPr>
              <p:custDataLst>
                <p:tags r:id="rId3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7" name="TipText">
              <a:extLst>
                <a:ext uri="{FF2B5EF4-FFF2-40B4-BE49-F238E27FC236}">
                  <a16:creationId xmlns:a16="http://schemas.microsoft.com/office/drawing/2014/main" id="{BDDA7ED5-E3C7-4900-9F99-0BEC857FF539}"/>
                </a:ext>
              </a:extLst>
            </p:cNvPr>
            <p:cNvSpPr txBox="1"/>
            <p:nvPr>
              <p:custDataLst>
                <p:tags r:id="rId3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6879E829-2C0B-46A3-BD0B-1B394EECDD08}"/>
              </a:ext>
            </a:extLst>
          </p:cNvPr>
          <p:cNvPicPr>
            <a:picLocks/>
          </p:cNvPicPr>
          <p:nvPr>
            <p:custDataLst>
              <p:tags r:id="rId27"/>
            </p:custDataLst>
          </p:nvPr>
        </p:nvPicPr>
        <p:blipFill>
          <a:blip r:embed="rId37"/>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237418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49EFE08B-3C30-4F2B-AFF9-0A0D3B5BAE56}"/>
              </a:ext>
            </a:extLst>
          </p:cNvPr>
          <p:cNvSpPr txBox="1"/>
          <p:nvPr>
            <p:custDataLst>
              <p:tags r:id="rId2"/>
            </p:custDataLst>
          </p:nvPr>
        </p:nvSpPr>
        <p:spPr>
          <a:xfrm>
            <a:off x="1219200" y="1462723"/>
            <a:ext cx="86506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下列关于大端与小端模式的描述中</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正确的是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325F26D4-0A48-4B1B-BA06-3C0020C13246}"/>
              </a:ext>
            </a:extLst>
          </p:cNvPr>
          <p:cNvSpPr txBox="1"/>
          <p:nvPr>
            <p:custDataLst>
              <p:tags r:id="rId3"/>
            </p:custDataLst>
          </p:nvPr>
        </p:nvSpPr>
        <p:spPr>
          <a:xfrm>
            <a:off x="2438400" y="2786063"/>
            <a:ext cx="8034655" cy="61555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大端模式</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(Big-endian)</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是指数据的低位保存在内存的高地址中</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而数据的高位</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保存在内存的低地址中</a:t>
            </a:r>
          </a:p>
        </p:txBody>
      </p:sp>
      <p:sp>
        <p:nvSpPr>
          <p:cNvPr id="11" name="矩形 10">
            <a:extLst>
              <a:ext uri="{FF2B5EF4-FFF2-40B4-BE49-F238E27FC236}">
                <a16:creationId xmlns:a16="http://schemas.microsoft.com/office/drawing/2014/main" id="{007AC23F-4B49-4F8D-964F-95A884AFEC8D}"/>
              </a:ext>
            </a:extLst>
          </p:cNvPr>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8F448CF1-9AC9-4F37-BC47-E05278B60A8D}"/>
              </a:ext>
            </a:extLst>
          </p:cNvPr>
          <p:cNvSpPr txBox="1"/>
          <p:nvPr>
            <p:custDataLst>
              <p:tags r:id="rId5"/>
            </p:custDataLst>
          </p:nvPr>
        </p:nvSpPr>
        <p:spPr>
          <a:xfrm>
            <a:off x="2438400" y="3643313"/>
            <a:ext cx="8161655" cy="61555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小端模式</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(Little-endian)</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是指数据的低位保存在内存的低地址中</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而数据的高位保存在内存的高地址中</a:t>
            </a:r>
          </a:p>
        </p:txBody>
      </p:sp>
      <p:sp>
        <p:nvSpPr>
          <p:cNvPr id="13" name="矩形 12">
            <a:extLst>
              <a:ext uri="{FF2B5EF4-FFF2-40B4-BE49-F238E27FC236}">
                <a16:creationId xmlns:a16="http://schemas.microsoft.com/office/drawing/2014/main" id="{FC2B5507-5740-4D32-9FC3-F2F007DDB95C}"/>
              </a:ext>
            </a:extLst>
          </p:cNvPr>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11CBB912-DD02-429E-95A6-BACCD54EB33B}"/>
              </a:ext>
            </a:extLst>
          </p:cNvPr>
          <p:cNvSpPr txBox="1"/>
          <p:nvPr>
            <p:custDataLst>
              <p:tags r:id="rId7"/>
            </p:custDataLst>
          </p:nvPr>
        </p:nvSpPr>
        <p:spPr>
          <a:xfrm>
            <a:off x="2438400" y="4645059"/>
            <a:ext cx="7934644" cy="3539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0x12345678 </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按大端模式存放时</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其所在存储单元最低字节单元存放的数据是</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0x12</a:t>
            </a:r>
            <a:endPar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14">
            <a:extLst>
              <a:ext uri="{FF2B5EF4-FFF2-40B4-BE49-F238E27FC236}">
                <a16:creationId xmlns:a16="http://schemas.microsoft.com/office/drawing/2014/main" id="{117AF8D7-C383-47CA-A666-64AF307EA23D}"/>
              </a:ext>
            </a:extLst>
          </p:cNvPr>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8BE45B12-E4D6-475D-A266-8370EFAC31BD}"/>
              </a:ext>
            </a:extLst>
          </p:cNvPr>
          <p:cNvSpPr txBox="1"/>
          <p:nvPr>
            <p:custDataLst>
              <p:tags r:id="rId9"/>
            </p:custDataLst>
          </p:nvPr>
        </p:nvSpPr>
        <p:spPr>
          <a:xfrm>
            <a:off x="2438400" y="5502309"/>
            <a:ext cx="7934644" cy="3539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0x12345678 </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按小端模式存放时</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其所在存储单元最高字节单元存放的数据是</a:t>
            </a:r>
            <a:r>
              <a:rPr lang="en-US" altLang="zh-CN"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0x12</a:t>
            </a:r>
            <a:endParaRPr lang="zh-CN" altLang="en-US" sz="17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16">
            <a:extLst>
              <a:ext uri="{FF2B5EF4-FFF2-40B4-BE49-F238E27FC236}">
                <a16:creationId xmlns:a16="http://schemas.microsoft.com/office/drawing/2014/main" id="{871BB8A4-F584-44BA-999D-7917BF6401B8}"/>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矩形 17" hidden="1">
            <a:extLst>
              <a:ext uri="{FF2B5EF4-FFF2-40B4-BE49-F238E27FC236}">
                <a16:creationId xmlns:a16="http://schemas.microsoft.com/office/drawing/2014/main" id="{4022AAAF-2AFE-4DFF-827A-CCD4597067A6}"/>
              </a:ext>
            </a:extLst>
          </p:cNvPr>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grpSp>
        <p:nvGrpSpPr>
          <p:cNvPr id="22" name="组合 21" hidden="1">
            <a:extLst>
              <a:ext uri="{FF2B5EF4-FFF2-40B4-BE49-F238E27FC236}">
                <a16:creationId xmlns:a16="http://schemas.microsoft.com/office/drawing/2014/main" id="{ED2C5972-C12F-4D2B-9522-955CED25BCF2}"/>
              </a:ext>
            </a:extLst>
          </p:cNvPr>
          <p:cNvGrpSpPr/>
          <p:nvPr>
            <p:custDataLst>
              <p:tags r:id="rId12"/>
            </p:custDataLst>
          </p:nvPr>
        </p:nvGrpSpPr>
        <p:grpSpPr>
          <a:xfrm>
            <a:off x="12585700" y="0"/>
            <a:ext cx="3815080" cy="647700"/>
            <a:chOff x="12585700" y="0"/>
            <a:chExt cx="3815080" cy="647700"/>
          </a:xfrm>
        </p:grpSpPr>
        <p:sp>
          <p:nvSpPr>
            <p:cNvPr id="19" name="RemarkBack" hidden="1">
              <a:extLst>
                <a:ext uri="{FF2B5EF4-FFF2-40B4-BE49-F238E27FC236}">
                  <a16:creationId xmlns:a16="http://schemas.microsoft.com/office/drawing/2014/main" id="{52F0416F-7D60-4B44-9463-5BDD0764C6AF}"/>
                </a:ext>
              </a:extLst>
            </p:cNvPr>
            <p:cNvSpPr/>
            <p:nvPr>
              <p:custDataLst>
                <p:tags r:id="rId3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Block" hidden="1">
              <a:extLst>
                <a:ext uri="{FF2B5EF4-FFF2-40B4-BE49-F238E27FC236}">
                  <a16:creationId xmlns:a16="http://schemas.microsoft.com/office/drawing/2014/main" id="{BD95B522-5AFA-441F-9AE9-04632B4FCFC6}"/>
                </a:ext>
              </a:extLst>
            </p:cNvPr>
            <p:cNvSpPr/>
            <p:nvPr>
              <p:custDataLst>
                <p:tags r:id="rId3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hidden="1">
              <a:extLst>
                <a:ext uri="{FF2B5EF4-FFF2-40B4-BE49-F238E27FC236}">
                  <a16:creationId xmlns:a16="http://schemas.microsoft.com/office/drawing/2014/main" id="{3C082E7D-5120-4A3E-8FB5-826058E651B2}"/>
                </a:ext>
              </a:extLst>
            </p:cNvPr>
            <p:cNvSpPr txBox="1"/>
            <p:nvPr>
              <p:custDataLst>
                <p:tags r:id="rId3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3" name="文本框 22" hidden="1">
            <a:extLst>
              <a:ext uri="{FF2B5EF4-FFF2-40B4-BE49-F238E27FC236}">
                <a16:creationId xmlns:a16="http://schemas.microsoft.com/office/drawing/2014/main" id="{6EE1C372-5A86-4002-A691-F7965F166316}"/>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4" name="文本框 23" hidden="1">
            <a:extLst>
              <a:ext uri="{FF2B5EF4-FFF2-40B4-BE49-F238E27FC236}">
                <a16:creationId xmlns:a16="http://schemas.microsoft.com/office/drawing/2014/main" id="{637CD6BC-5B7C-4649-91A3-AC9A000707C7}"/>
              </a:ext>
            </a:extLst>
          </p:cNvPr>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panose="020B0503020204020204" pitchFamily="34" charset="-122"/>
            </a:endParaRPr>
          </a:p>
        </p:txBody>
      </p:sp>
      <p:sp>
        <p:nvSpPr>
          <p:cNvPr id="25" name="文本框 24" hidden="1">
            <a:extLst>
              <a:ext uri="{FF2B5EF4-FFF2-40B4-BE49-F238E27FC236}">
                <a16:creationId xmlns:a16="http://schemas.microsoft.com/office/drawing/2014/main" id="{4EFCC8C7-14B0-4EB8-91AE-FB3408677E0D}"/>
              </a:ext>
            </a:extLst>
          </p:cNvPr>
          <p:cNvSpPr txBox="1"/>
          <p:nvPr>
            <p:custDataLst>
              <p:tags r:id="rId15"/>
            </p:custDataLst>
          </p:nvPr>
        </p:nvSpPr>
        <p:spPr>
          <a:xfrm>
            <a:off x="12827000" y="1270000"/>
            <a:ext cx="3313430" cy="1846659"/>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小端是先存数据低位</a:t>
            </a:r>
            <a:r>
              <a:rPr lang="en-US" altLang="zh-CN"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(LSB),</a:t>
            </a:r>
            <a:r>
              <a:rPr lang="zh-CN" altLang="en-US"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大端先存数据高位</a:t>
            </a:r>
            <a:r>
              <a:rPr lang="en-US" altLang="zh-CN"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(MSB)</a:t>
            </a:r>
            <a:r>
              <a:rPr lang="zh-CN" altLang="en-US"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。注意</a:t>
            </a:r>
            <a:r>
              <a:rPr lang="en-US" altLang="zh-CN"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永远是从低地址开始存数据</a:t>
            </a:r>
            <a:r>
              <a:rPr lang="en-US" altLang="zh-CN"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然后地址增加。或者这样理解</a:t>
            </a:r>
            <a:r>
              <a:rPr lang="en-US" altLang="zh-CN"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大端</a:t>
            </a:r>
            <a:r>
              <a:rPr lang="en-US" altLang="zh-CN"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高位作为数据地址</a:t>
            </a:r>
            <a:r>
              <a:rPr lang="en-US" altLang="zh-CN"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小端</a:t>
            </a:r>
            <a:r>
              <a:rPr lang="en-US" altLang="zh-CN"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低位作为数据地址</a:t>
            </a:r>
            <a:r>
              <a:rPr lang="en-US" altLang="zh-CN"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19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6" name="矩形: 圆角 25">
            <a:extLst>
              <a:ext uri="{FF2B5EF4-FFF2-40B4-BE49-F238E27FC236}">
                <a16:creationId xmlns:a16="http://schemas.microsoft.com/office/drawing/2014/main" id="{568F44E3-627A-410E-99EB-0E442D99D060}"/>
              </a:ext>
            </a:extLst>
          </p:cNvPr>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RemarkBack" hidden="1">
            <a:extLst>
              <a:ext uri="{FF2B5EF4-FFF2-40B4-BE49-F238E27FC236}">
                <a16:creationId xmlns:a16="http://schemas.microsoft.com/office/drawing/2014/main" id="{B2756B62-3323-4236-B112-1AC9F143211E}"/>
              </a:ext>
            </a:extLst>
          </p:cNvPr>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hidden="1">
            <a:extLst>
              <a:ext uri="{FF2B5EF4-FFF2-40B4-BE49-F238E27FC236}">
                <a16:creationId xmlns:a16="http://schemas.microsoft.com/office/drawing/2014/main" id="{B055F2C1-8DDC-4E49-9BEE-537B80825313}"/>
              </a:ext>
            </a:extLst>
          </p:cNvPr>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hidden="1">
            <a:extLst>
              <a:ext uri="{FF2B5EF4-FFF2-40B4-BE49-F238E27FC236}">
                <a16:creationId xmlns:a16="http://schemas.microsoft.com/office/drawing/2014/main" id="{7DC9A96D-A9CA-46C7-8D35-244BA63F3B97}"/>
              </a:ext>
            </a:extLst>
          </p:cNvPr>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sp>
        <p:nvSpPr>
          <p:cNvPr id="29" name="矩形 28">
            <a:extLst>
              <a:ext uri="{FF2B5EF4-FFF2-40B4-BE49-F238E27FC236}">
                <a16:creationId xmlns:a16="http://schemas.microsoft.com/office/drawing/2014/main" id="{A755501D-DB5C-4480-8D06-56994617A098}"/>
              </a:ext>
            </a:extLst>
          </p:cNvPr>
          <p:cNvSpPr/>
          <p:nvPr>
            <p:custDataLst>
              <p:tags r:id="rId20"/>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30" name="RemarkBack">
            <a:extLst>
              <a:ext uri="{FF2B5EF4-FFF2-40B4-BE49-F238E27FC236}">
                <a16:creationId xmlns:a16="http://schemas.microsoft.com/office/drawing/2014/main" id="{5C75CF6C-43AE-4DAE-A55E-E9AB0DC82ED3}"/>
              </a:ext>
            </a:extLst>
          </p:cNvPr>
          <p:cNvSpPr/>
          <p:nvPr>
            <p:custDataLst>
              <p:tags r:id="rId21"/>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markBlock">
            <a:extLst>
              <a:ext uri="{FF2B5EF4-FFF2-40B4-BE49-F238E27FC236}">
                <a16:creationId xmlns:a16="http://schemas.microsoft.com/office/drawing/2014/main" id="{8E0E55D9-B4F1-4DEB-8697-A0EE97E2566F}"/>
              </a:ext>
            </a:extLst>
          </p:cNvPr>
          <p:cNvSpPr/>
          <p:nvPr>
            <p:custDataLst>
              <p:tags r:id="rId22"/>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markTitleText">
            <a:extLst>
              <a:ext uri="{FF2B5EF4-FFF2-40B4-BE49-F238E27FC236}">
                <a16:creationId xmlns:a16="http://schemas.microsoft.com/office/drawing/2014/main" id="{928DCC63-FF33-4E7E-8864-FA0EC005F4E8}"/>
              </a:ext>
            </a:extLst>
          </p:cNvPr>
          <p:cNvSpPr txBox="1"/>
          <p:nvPr>
            <p:custDataLst>
              <p:tags r:id="rId23"/>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sp>
        <p:nvSpPr>
          <p:cNvPr id="33" name="文本框 32">
            <a:extLst>
              <a:ext uri="{FF2B5EF4-FFF2-40B4-BE49-F238E27FC236}">
                <a16:creationId xmlns:a16="http://schemas.microsoft.com/office/drawing/2014/main" id="{9B4A8EB1-8871-48F0-BF09-194B2F8478BD}"/>
              </a:ext>
            </a:extLst>
          </p:cNvPr>
          <p:cNvSpPr txBox="1"/>
          <p:nvPr>
            <p:custDataLst>
              <p:tags r:id="rId24"/>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4" name="文本框 33">
            <a:extLst>
              <a:ext uri="{FF2B5EF4-FFF2-40B4-BE49-F238E27FC236}">
                <a16:creationId xmlns:a16="http://schemas.microsoft.com/office/drawing/2014/main" id="{B46DF1FA-CDC4-4F08-AA46-F7C1AC97CB6A}"/>
              </a:ext>
            </a:extLst>
          </p:cNvPr>
          <p:cNvSpPr txBox="1"/>
          <p:nvPr>
            <p:custDataLst>
              <p:tags r:id="rId25"/>
            </p:custDataLst>
          </p:nvPr>
        </p:nvSpPr>
        <p:spPr>
          <a:xfrm>
            <a:off x="12827000" y="1270000"/>
            <a:ext cx="3332480" cy="2031325"/>
          </a:xfrm>
          <a:prstGeom prst="rect">
            <a:avLst/>
          </a:prstGeom>
          <a:noFill/>
        </p:spPr>
        <p:txBody>
          <a:bodyPr vert="horz" rtlCol="0" anchor="t" anchorCtr="0">
            <a:spAutoFit/>
          </a:bodyPr>
          <a:lstStyle/>
          <a:p>
            <a:r>
              <a:rPr lang="zh-CN" altLang="zh-CN" dirty="0"/>
              <a:t>小端是先存数据低位（</a:t>
            </a:r>
            <a:r>
              <a:rPr lang="en-US" altLang="zh-CN" dirty="0"/>
              <a:t>LSB</a:t>
            </a:r>
            <a:r>
              <a:rPr lang="zh-CN" altLang="zh-CN" dirty="0"/>
              <a:t>），大端先存数据高位（</a:t>
            </a:r>
            <a:r>
              <a:rPr lang="en-US" altLang="zh-CN" dirty="0"/>
              <a:t>MSB</a:t>
            </a:r>
            <a:r>
              <a:rPr lang="zh-CN" altLang="zh-CN" dirty="0"/>
              <a:t>）。注意：永远是从低地址开始存数据，然后地址增加。或者这样理解，大端：高位作为数据地址；小端：低位作为数据地址；</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8" name="组合 7">
            <a:extLst>
              <a:ext uri="{FF2B5EF4-FFF2-40B4-BE49-F238E27FC236}">
                <a16:creationId xmlns:a16="http://schemas.microsoft.com/office/drawing/2014/main" id="{A6B88FFD-5B1E-485A-8011-0D578721FEEF}"/>
              </a:ext>
            </a:extLst>
          </p:cNvPr>
          <p:cNvGrpSpPr/>
          <p:nvPr>
            <p:custDataLst>
              <p:tags r:id="rId26"/>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D3F9B8C9-28E4-4C85-B0A1-09F180B321AC}"/>
                </a:ext>
              </a:extLst>
            </p:cNvPr>
            <p:cNvSpPr/>
            <p:nvPr>
              <p:custDataLst>
                <p:tags r:id="rId2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a:extLst>
                <a:ext uri="{FF2B5EF4-FFF2-40B4-BE49-F238E27FC236}">
                  <a16:creationId xmlns:a16="http://schemas.microsoft.com/office/drawing/2014/main" id="{48F37438-BC9E-4C11-AA47-B267E69E9257}"/>
                </a:ext>
              </a:extLst>
            </p:cNvPr>
            <p:cNvSpPr/>
            <p:nvPr>
              <p:custDataLst>
                <p:tags r:id="rId2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a:extLst>
                <a:ext uri="{FF2B5EF4-FFF2-40B4-BE49-F238E27FC236}">
                  <a16:creationId xmlns:a16="http://schemas.microsoft.com/office/drawing/2014/main" id="{423487C9-349F-479A-BBE3-1CC99072E82A}"/>
                </a:ext>
              </a:extLst>
            </p:cNvPr>
            <p:cNvSpPr txBox="1"/>
            <p:nvPr>
              <p:custDataLst>
                <p:tags r:id="rId3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7" name="TipText">
              <a:extLst>
                <a:ext uri="{FF2B5EF4-FFF2-40B4-BE49-F238E27FC236}">
                  <a16:creationId xmlns:a16="http://schemas.microsoft.com/office/drawing/2014/main" id="{E845201D-49A9-49F1-93F6-0127EEEDDDA6}"/>
                </a:ext>
              </a:extLst>
            </p:cNvPr>
            <p:cNvSpPr txBox="1"/>
            <p:nvPr>
              <p:custDataLst>
                <p:tags r:id="rId3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B0FCA147-15B7-41E9-B481-047AE6F36A79}"/>
              </a:ext>
            </a:extLst>
          </p:cNvPr>
          <p:cNvPicPr>
            <a:picLocks/>
          </p:cNvPicPr>
          <p:nvPr>
            <p:custDataLst>
              <p:tags r:id="rId27"/>
            </p:custDataLst>
          </p:nvPr>
        </p:nvPicPr>
        <p:blipFill>
          <a:blip r:embed="rId37"/>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88510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7CC12D8-4451-4CFB-B843-C5732B4E8810}"/>
              </a:ext>
            </a:extLst>
          </p:cNvPr>
          <p:cNvSpPr txBox="1"/>
          <p:nvPr>
            <p:custDataLst>
              <p:tags r:id="rId2"/>
            </p:custDataLst>
          </p:nvPr>
        </p:nvSpPr>
        <p:spPr>
          <a:xfrm>
            <a:off x="1219200" y="1462723"/>
            <a:ext cx="75806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下列关于存储字长的描述中正确的是</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B3957C8B-A75B-4704-9F13-045C7D798B1D}"/>
              </a:ext>
            </a:extLst>
          </p:cNvPr>
          <p:cNvSpPr txBox="1"/>
          <p:nvPr>
            <p:custDataLst>
              <p:tags r:id="rId3"/>
            </p:custDataLst>
          </p:nvPr>
        </p:nvSpPr>
        <p:spPr>
          <a:xfrm>
            <a:off x="2438400" y="2863691"/>
            <a:ext cx="6555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主存一个单元能存储的二进制位数的最大值</a:t>
            </a:r>
          </a:p>
        </p:txBody>
      </p:sp>
      <p:sp>
        <p:nvSpPr>
          <p:cNvPr id="11" name="矩形 10">
            <a:extLst>
              <a:ext uri="{FF2B5EF4-FFF2-40B4-BE49-F238E27FC236}">
                <a16:creationId xmlns:a16="http://schemas.microsoft.com/office/drawing/2014/main" id="{B9D4D484-CE96-4FC2-944A-194E7B1D2978}"/>
              </a:ext>
            </a:extLst>
          </p:cNvPr>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C6F46272-ECA2-4FF0-9E46-FBE4082CCD56}"/>
              </a:ext>
            </a:extLst>
          </p:cNvPr>
          <p:cNvSpPr txBox="1"/>
          <p:nvPr>
            <p:custDataLst>
              <p:tags r:id="rId5"/>
            </p:custDataLst>
          </p:nvPr>
        </p:nvSpPr>
        <p:spPr>
          <a:xfrm>
            <a:off x="2438400" y="3720941"/>
            <a:ext cx="5234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存储字长与所存放的数据类型有关</a:t>
            </a:r>
          </a:p>
        </p:txBody>
      </p:sp>
      <p:sp>
        <p:nvSpPr>
          <p:cNvPr id="13" name="矩形 12">
            <a:extLst>
              <a:ext uri="{FF2B5EF4-FFF2-40B4-BE49-F238E27FC236}">
                <a16:creationId xmlns:a16="http://schemas.microsoft.com/office/drawing/2014/main" id="{9A36FFFB-9FAF-4D8F-B8AF-66D0AC4666C7}"/>
              </a:ext>
            </a:extLst>
          </p:cNvPr>
          <p:cNvSpPr>
            <a:spLocks noChangeAspect="1"/>
          </p:cNvSpPr>
          <p:nvPr>
            <p:custDataLst>
              <p:tags r:id="rId6"/>
            </p:custDataLst>
          </p:nvPr>
        </p:nvSpPr>
        <p:spPr>
          <a:xfrm>
            <a:off x="15716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460393F8-96B1-4AA5-857C-E07C707D055E}"/>
              </a:ext>
            </a:extLst>
          </p:cNvPr>
          <p:cNvSpPr txBox="1"/>
          <p:nvPr>
            <p:custDataLst>
              <p:tags r:id="rId7"/>
            </p:custDataLst>
          </p:nvPr>
        </p:nvSpPr>
        <p:spPr>
          <a:xfrm>
            <a:off x="2438400" y="4578191"/>
            <a:ext cx="8206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存储字长等于存储在主存中数据类型包含的二进制位数</a:t>
            </a:r>
          </a:p>
        </p:txBody>
      </p:sp>
      <p:sp>
        <p:nvSpPr>
          <p:cNvPr id="15" name="矩形 14">
            <a:extLst>
              <a:ext uri="{FF2B5EF4-FFF2-40B4-BE49-F238E27FC236}">
                <a16:creationId xmlns:a16="http://schemas.microsoft.com/office/drawing/2014/main" id="{68F1222E-D4BC-4DFC-8E9A-57EA774B0D0F}"/>
              </a:ext>
            </a:extLst>
          </p:cNvPr>
          <p:cNvSpPr>
            <a:spLocks noChangeAspect="1"/>
          </p:cNvSpPr>
          <p:nvPr>
            <p:custDataLst>
              <p:tags r:id="rId8"/>
            </p:custDataLst>
          </p:nvPr>
        </p:nvSpPr>
        <p:spPr>
          <a:xfrm>
            <a:off x="15716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7799F413-2A96-477E-AF97-349C56F9A708}"/>
              </a:ext>
            </a:extLst>
          </p:cNvPr>
          <p:cNvSpPr txBox="1"/>
          <p:nvPr>
            <p:custDataLst>
              <p:tags r:id="rId9"/>
            </p:custDataLst>
          </p:nvPr>
        </p:nvSpPr>
        <p:spPr>
          <a:xfrm>
            <a:off x="2438400" y="5435441"/>
            <a:ext cx="4904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存储字长一般应是字节的整数倍</a:t>
            </a:r>
          </a:p>
        </p:txBody>
      </p:sp>
      <p:sp>
        <p:nvSpPr>
          <p:cNvPr id="17" name="矩形 16">
            <a:extLst>
              <a:ext uri="{FF2B5EF4-FFF2-40B4-BE49-F238E27FC236}">
                <a16:creationId xmlns:a16="http://schemas.microsoft.com/office/drawing/2014/main" id="{57990E88-FA89-41B6-A406-0381D86D2843}"/>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矩形 17">
            <a:extLst>
              <a:ext uri="{FF2B5EF4-FFF2-40B4-BE49-F238E27FC236}">
                <a16:creationId xmlns:a16="http://schemas.microsoft.com/office/drawing/2014/main" id="{4E28C884-5393-4BF1-80A6-6D3E45786B60}"/>
              </a:ext>
            </a:extLst>
          </p:cNvPr>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grpSp>
        <p:nvGrpSpPr>
          <p:cNvPr id="22" name="组合 21">
            <a:extLst>
              <a:ext uri="{FF2B5EF4-FFF2-40B4-BE49-F238E27FC236}">
                <a16:creationId xmlns:a16="http://schemas.microsoft.com/office/drawing/2014/main" id="{A41E247E-9D86-4584-870C-4E16228AEC6C}"/>
              </a:ext>
            </a:extLst>
          </p:cNvPr>
          <p:cNvGrpSpPr/>
          <p:nvPr>
            <p:custDataLst>
              <p:tags r:id="rId12"/>
            </p:custDataLst>
          </p:nvPr>
        </p:nvGrpSpPr>
        <p:grpSpPr>
          <a:xfrm>
            <a:off x="12585700" y="0"/>
            <a:ext cx="3815080" cy="647700"/>
            <a:chOff x="12585700" y="0"/>
            <a:chExt cx="3815080" cy="647700"/>
          </a:xfrm>
        </p:grpSpPr>
        <p:sp>
          <p:nvSpPr>
            <p:cNvPr id="19" name="RemarkBack">
              <a:extLst>
                <a:ext uri="{FF2B5EF4-FFF2-40B4-BE49-F238E27FC236}">
                  <a16:creationId xmlns:a16="http://schemas.microsoft.com/office/drawing/2014/main" id="{2A11C91B-9389-4F2D-86E5-959FE2739E63}"/>
                </a:ext>
              </a:extLst>
            </p:cNvPr>
            <p:cNvSpPr/>
            <p:nvPr>
              <p:custDataLst>
                <p:tags r:id="rId3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Block">
              <a:extLst>
                <a:ext uri="{FF2B5EF4-FFF2-40B4-BE49-F238E27FC236}">
                  <a16:creationId xmlns:a16="http://schemas.microsoft.com/office/drawing/2014/main" id="{FE302C03-89C6-4536-BD3C-7135F201B6EC}"/>
                </a:ext>
              </a:extLst>
            </p:cNvPr>
            <p:cNvSpPr/>
            <p:nvPr>
              <p:custDataLst>
                <p:tags r:id="rId3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a:extLst>
                <a:ext uri="{FF2B5EF4-FFF2-40B4-BE49-F238E27FC236}">
                  <a16:creationId xmlns:a16="http://schemas.microsoft.com/office/drawing/2014/main" id="{1979841E-921E-4C45-AD7D-18AAEA390F41}"/>
                </a:ext>
              </a:extLst>
            </p:cNvPr>
            <p:cNvSpPr txBox="1"/>
            <p:nvPr>
              <p:custDataLst>
                <p:tags r:id="rId3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3" name="文本框 22">
            <a:extLst>
              <a:ext uri="{FF2B5EF4-FFF2-40B4-BE49-F238E27FC236}">
                <a16:creationId xmlns:a16="http://schemas.microsoft.com/office/drawing/2014/main" id="{BD7F47C4-936D-4ED8-B5FD-8EC6A02AB7AA}"/>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4" name="文本框 23">
            <a:extLst>
              <a:ext uri="{FF2B5EF4-FFF2-40B4-BE49-F238E27FC236}">
                <a16:creationId xmlns:a16="http://schemas.microsoft.com/office/drawing/2014/main" id="{7CF48697-460B-41F2-AC47-4C2A0CC81A6F}"/>
              </a:ext>
            </a:extLst>
          </p:cNvPr>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panose="020B0503020204020204" pitchFamily="34" charset="-122"/>
            </a:endParaRPr>
          </a:p>
        </p:txBody>
      </p:sp>
      <p:sp>
        <p:nvSpPr>
          <p:cNvPr id="25" name="文本框 24">
            <a:extLst>
              <a:ext uri="{FF2B5EF4-FFF2-40B4-BE49-F238E27FC236}">
                <a16:creationId xmlns:a16="http://schemas.microsoft.com/office/drawing/2014/main" id="{5DC59013-ED54-4941-A88F-D95C1CA53327}"/>
              </a:ext>
            </a:extLst>
          </p:cNvPr>
          <p:cNvSpPr txBox="1"/>
          <p:nvPr>
            <p:custDataLst>
              <p:tags r:id="rId15"/>
            </p:custDataLst>
          </p:nvPr>
        </p:nvSpPr>
        <p:spPr>
          <a:xfrm>
            <a:off x="12827000" y="1406892"/>
            <a:ext cx="3234055" cy="1631216"/>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是定义</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必须是字节整数倍。</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与存储器设计有关</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不随数据类型变化而变化。</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错</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原理同</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对于一个确定的存储系统</a:t>
            </a:r>
            <a:r>
              <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存储字长不变。</a:t>
            </a:r>
          </a:p>
        </p:txBody>
      </p:sp>
      <p:sp>
        <p:nvSpPr>
          <p:cNvPr id="26" name="矩形: 圆角 25">
            <a:extLst>
              <a:ext uri="{FF2B5EF4-FFF2-40B4-BE49-F238E27FC236}">
                <a16:creationId xmlns:a16="http://schemas.microsoft.com/office/drawing/2014/main" id="{B2F029AF-8FB4-4864-BEB4-51D9A7365EF1}"/>
              </a:ext>
            </a:extLst>
          </p:cNvPr>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RemarkBack">
            <a:extLst>
              <a:ext uri="{FF2B5EF4-FFF2-40B4-BE49-F238E27FC236}">
                <a16:creationId xmlns:a16="http://schemas.microsoft.com/office/drawing/2014/main" id="{2F5987D1-4645-49CB-9927-A9690C323AA4}"/>
              </a:ext>
            </a:extLst>
          </p:cNvPr>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a:extLst>
              <a:ext uri="{FF2B5EF4-FFF2-40B4-BE49-F238E27FC236}">
                <a16:creationId xmlns:a16="http://schemas.microsoft.com/office/drawing/2014/main" id="{D59F3C63-DA14-4DF1-B443-E671A0E43B95}"/>
              </a:ext>
            </a:extLst>
          </p:cNvPr>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a:extLst>
              <a:ext uri="{FF2B5EF4-FFF2-40B4-BE49-F238E27FC236}">
                <a16:creationId xmlns:a16="http://schemas.microsoft.com/office/drawing/2014/main" id="{48AC0FF0-ECB4-4A28-B021-BCCD8872B7C9}"/>
              </a:ext>
            </a:extLst>
          </p:cNvPr>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sp>
        <p:nvSpPr>
          <p:cNvPr id="29" name="矩形 28">
            <a:extLst>
              <a:ext uri="{FF2B5EF4-FFF2-40B4-BE49-F238E27FC236}">
                <a16:creationId xmlns:a16="http://schemas.microsoft.com/office/drawing/2014/main" id="{1F3D1515-1762-4F89-8BAD-AC3667A94FCB}"/>
              </a:ext>
            </a:extLst>
          </p:cNvPr>
          <p:cNvSpPr/>
          <p:nvPr>
            <p:custDataLst>
              <p:tags r:id="rId20"/>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30" name="RemarkBack">
            <a:extLst>
              <a:ext uri="{FF2B5EF4-FFF2-40B4-BE49-F238E27FC236}">
                <a16:creationId xmlns:a16="http://schemas.microsoft.com/office/drawing/2014/main" id="{E5BDBE9F-89DD-4BE3-8109-E65ADC429F90}"/>
              </a:ext>
            </a:extLst>
          </p:cNvPr>
          <p:cNvSpPr/>
          <p:nvPr>
            <p:custDataLst>
              <p:tags r:id="rId21"/>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markBlock">
            <a:extLst>
              <a:ext uri="{FF2B5EF4-FFF2-40B4-BE49-F238E27FC236}">
                <a16:creationId xmlns:a16="http://schemas.microsoft.com/office/drawing/2014/main" id="{E60C18B6-CC0D-4460-A649-7883A842DA59}"/>
              </a:ext>
            </a:extLst>
          </p:cNvPr>
          <p:cNvSpPr/>
          <p:nvPr>
            <p:custDataLst>
              <p:tags r:id="rId22"/>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markTitleText">
            <a:extLst>
              <a:ext uri="{FF2B5EF4-FFF2-40B4-BE49-F238E27FC236}">
                <a16:creationId xmlns:a16="http://schemas.microsoft.com/office/drawing/2014/main" id="{9DBA8D64-7B95-419D-9369-1203894380C7}"/>
              </a:ext>
            </a:extLst>
          </p:cNvPr>
          <p:cNvSpPr txBox="1"/>
          <p:nvPr>
            <p:custDataLst>
              <p:tags r:id="rId23"/>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sp>
        <p:nvSpPr>
          <p:cNvPr id="33" name="文本框 32">
            <a:extLst>
              <a:ext uri="{FF2B5EF4-FFF2-40B4-BE49-F238E27FC236}">
                <a16:creationId xmlns:a16="http://schemas.microsoft.com/office/drawing/2014/main" id="{789460CE-8BED-4702-AFF7-6A9FAFFB95F4}"/>
              </a:ext>
            </a:extLst>
          </p:cNvPr>
          <p:cNvSpPr txBox="1"/>
          <p:nvPr>
            <p:custDataLst>
              <p:tags r:id="rId24"/>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4" name="文本框 33">
            <a:extLst>
              <a:ext uri="{FF2B5EF4-FFF2-40B4-BE49-F238E27FC236}">
                <a16:creationId xmlns:a16="http://schemas.microsoft.com/office/drawing/2014/main" id="{EF4C43E7-9D09-42C4-88B7-60B76C3494B9}"/>
              </a:ext>
            </a:extLst>
          </p:cNvPr>
          <p:cNvSpPr txBox="1"/>
          <p:nvPr>
            <p:custDataLst>
              <p:tags r:id="rId25"/>
            </p:custDataLst>
          </p:nvPr>
        </p:nvSpPr>
        <p:spPr>
          <a:xfrm>
            <a:off x="12827000" y="1270000"/>
            <a:ext cx="3332480" cy="1477328"/>
          </a:xfrm>
          <a:prstGeom prst="rect">
            <a:avLst/>
          </a:prstGeom>
          <a:noFill/>
        </p:spPr>
        <p:txBody>
          <a:bodyPr vert="horz" rtlCol="0" anchor="t" anchorCtr="0">
            <a:spAutoFit/>
          </a:bodyPr>
          <a:lstStyle/>
          <a:p>
            <a:r>
              <a:rPr lang="en-US" altLang="zh-CN" dirty="0"/>
              <a:t>A</a:t>
            </a:r>
            <a:r>
              <a:rPr lang="zh-CN" altLang="zh-CN" dirty="0"/>
              <a:t>是定义；</a:t>
            </a:r>
            <a:r>
              <a:rPr lang="en-US" altLang="zh-CN" dirty="0"/>
              <a:t>D</a:t>
            </a:r>
            <a:r>
              <a:rPr lang="zh-CN" altLang="zh-CN" dirty="0"/>
              <a:t>必须是字节整数倍。</a:t>
            </a:r>
            <a:r>
              <a:rPr lang="en-US" altLang="zh-CN" dirty="0"/>
              <a:t>B</a:t>
            </a:r>
            <a:r>
              <a:rPr lang="zh-CN" altLang="zh-CN" dirty="0"/>
              <a:t>错，与存储器设计有关，不随数据类型变化而变化。</a:t>
            </a:r>
            <a:r>
              <a:rPr lang="en-US" altLang="zh-CN" dirty="0"/>
              <a:t>C</a:t>
            </a:r>
            <a:r>
              <a:rPr lang="zh-CN" altLang="zh-CN" dirty="0"/>
              <a:t>错，原理同</a:t>
            </a:r>
            <a:r>
              <a:rPr lang="en-US" altLang="zh-CN" dirty="0"/>
              <a:t>B</a:t>
            </a:r>
            <a:r>
              <a:rPr lang="zh-CN" altLang="zh-CN" dirty="0"/>
              <a:t>，对于一个确定的存储系统，存储字长不变。</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8" name="组合 7">
            <a:extLst>
              <a:ext uri="{FF2B5EF4-FFF2-40B4-BE49-F238E27FC236}">
                <a16:creationId xmlns:a16="http://schemas.microsoft.com/office/drawing/2014/main" id="{BABDC680-7892-451B-9CF3-53783805F3FE}"/>
              </a:ext>
            </a:extLst>
          </p:cNvPr>
          <p:cNvGrpSpPr/>
          <p:nvPr>
            <p:custDataLst>
              <p:tags r:id="rId26"/>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57F10D33-1C47-48A6-9474-59AAE0F9DAB4}"/>
                </a:ext>
              </a:extLst>
            </p:cNvPr>
            <p:cNvSpPr/>
            <p:nvPr>
              <p:custDataLst>
                <p:tags r:id="rId2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a:extLst>
                <a:ext uri="{FF2B5EF4-FFF2-40B4-BE49-F238E27FC236}">
                  <a16:creationId xmlns:a16="http://schemas.microsoft.com/office/drawing/2014/main" id="{892BE2CE-7F25-44EC-B64E-DDC249EA580F}"/>
                </a:ext>
              </a:extLst>
            </p:cNvPr>
            <p:cNvSpPr/>
            <p:nvPr>
              <p:custDataLst>
                <p:tags r:id="rId2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a:extLst>
                <a:ext uri="{FF2B5EF4-FFF2-40B4-BE49-F238E27FC236}">
                  <a16:creationId xmlns:a16="http://schemas.microsoft.com/office/drawing/2014/main" id="{11497A68-AF0C-4A24-8489-652CE9EE579D}"/>
                </a:ext>
              </a:extLst>
            </p:cNvPr>
            <p:cNvSpPr txBox="1"/>
            <p:nvPr>
              <p:custDataLst>
                <p:tags r:id="rId3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7" name="TipText">
              <a:extLst>
                <a:ext uri="{FF2B5EF4-FFF2-40B4-BE49-F238E27FC236}">
                  <a16:creationId xmlns:a16="http://schemas.microsoft.com/office/drawing/2014/main" id="{FC6CB75B-660A-440B-A921-577E462266A1}"/>
                </a:ext>
              </a:extLst>
            </p:cNvPr>
            <p:cNvSpPr txBox="1"/>
            <p:nvPr>
              <p:custDataLst>
                <p:tags r:id="rId3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403E10A-B260-4EA1-9B74-F59FBDE73428}"/>
              </a:ext>
            </a:extLst>
          </p:cNvPr>
          <p:cNvPicPr>
            <a:picLocks/>
          </p:cNvPicPr>
          <p:nvPr>
            <p:custDataLst>
              <p:tags r:id="rId27"/>
            </p:custDataLst>
          </p:nvPr>
        </p:nvPicPr>
        <p:blipFill>
          <a:blip r:embed="rId37"/>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91602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7B48DD66-22A8-496E-A6C2-4E627499E28C}"/>
              </a:ext>
            </a:extLst>
          </p:cNvPr>
          <p:cNvSpPr txBox="1"/>
          <p:nvPr>
            <p:custDataLst>
              <p:tags r:id="rId2"/>
            </p:custDataLst>
          </p:nvPr>
        </p:nvSpPr>
        <p:spPr>
          <a:xfrm>
            <a:off x="1219200" y="868363"/>
            <a:ext cx="9482520" cy="167640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某计算机按字节编址</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数据按整数边界存放</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可通过设置使其采用小端方式或大端方式</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有一个</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float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型变量的地址为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FFFF C000H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X = 12345678H,</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无论采用大端还是小段方式</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在内存单元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FFFF C001H,</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一定不会存放的数是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C2812C73-58AB-4771-A266-54698811886E}"/>
              </a:ext>
            </a:extLst>
          </p:cNvPr>
          <p:cNvSpPr txBox="1"/>
          <p:nvPr>
            <p:custDataLst>
              <p:tags r:id="rId3"/>
            </p:custDataLst>
          </p:nvPr>
        </p:nvSpPr>
        <p:spPr>
          <a:xfrm>
            <a:off x="2438400" y="2863691"/>
            <a:ext cx="9242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12H</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EAE06AF3-E7D3-4958-8E1C-8A16C4277C35}"/>
              </a:ext>
            </a:extLst>
          </p:cNvPr>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5E058E45-5E93-42B4-AD78-D1758FE0AD13}"/>
              </a:ext>
            </a:extLst>
          </p:cNvPr>
          <p:cNvSpPr txBox="1"/>
          <p:nvPr>
            <p:custDataLst>
              <p:tags r:id="rId5"/>
            </p:custDataLst>
          </p:nvPr>
        </p:nvSpPr>
        <p:spPr>
          <a:xfrm>
            <a:off x="2438400" y="3720941"/>
            <a:ext cx="9242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34H</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80F58F2E-C41B-4AD6-BB30-65B33FA82888}"/>
              </a:ext>
            </a:extLst>
          </p:cNvPr>
          <p:cNvSpPr>
            <a:spLocks noChangeAspect="1"/>
          </p:cNvSpPr>
          <p:nvPr>
            <p:custDataLst>
              <p:tags r:id="rId6"/>
            </p:custDataLst>
          </p:nvPr>
        </p:nvSpPr>
        <p:spPr>
          <a:xfrm>
            <a:off x="15716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8F71205A-42EE-48B3-87EA-0366A6999562}"/>
              </a:ext>
            </a:extLst>
          </p:cNvPr>
          <p:cNvSpPr txBox="1"/>
          <p:nvPr>
            <p:custDataLst>
              <p:tags r:id="rId7"/>
            </p:custDataLst>
          </p:nvPr>
        </p:nvSpPr>
        <p:spPr>
          <a:xfrm>
            <a:off x="2438400" y="4578191"/>
            <a:ext cx="9242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56H</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14">
            <a:extLst>
              <a:ext uri="{FF2B5EF4-FFF2-40B4-BE49-F238E27FC236}">
                <a16:creationId xmlns:a16="http://schemas.microsoft.com/office/drawing/2014/main" id="{983A3117-A85A-4FF6-A918-A630D73F2CB2}"/>
              </a:ext>
            </a:extLst>
          </p:cNvPr>
          <p:cNvSpPr>
            <a:spLocks noChangeAspect="1"/>
          </p:cNvSpPr>
          <p:nvPr>
            <p:custDataLst>
              <p:tags r:id="rId8"/>
            </p:custDataLst>
          </p:nvPr>
        </p:nvSpPr>
        <p:spPr>
          <a:xfrm>
            <a:off x="15716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954862D0-0064-41E5-91FB-F642D04BE112}"/>
              </a:ext>
            </a:extLst>
          </p:cNvPr>
          <p:cNvSpPr txBox="1"/>
          <p:nvPr>
            <p:custDataLst>
              <p:tags r:id="rId9"/>
            </p:custDataLst>
          </p:nvPr>
        </p:nvSpPr>
        <p:spPr>
          <a:xfrm>
            <a:off x="2438400" y="5435441"/>
            <a:ext cx="9242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78H</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矩形 16">
            <a:extLst>
              <a:ext uri="{FF2B5EF4-FFF2-40B4-BE49-F238E27FC236}">
                <a16:creationId xmlns:a16="http://schemas.microsoft.com/office/drawing/2014/main" id="{A19D2B4D-0BBA-4A8F-819D-6D5759AEC2FD}"/>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矩形 17" hidden="1">
            <a:extLst>
              <a:ext uri="{FF2B5EF4-FFF2-40B4-BE49-F238E27FC236}">
                <a16:creationId xmlns:a16="http://schemas.microsoft.com/office/drawing/2014/main" id="{0A251056-A555-4C57-9968-47F434842FFE}"/>
              </a:ext>
            </a:extLst>
          </p:cNvPr>
          <p:cNvSpPr/>
          <p:nvPr>
            <p:custDataLst>
              <p:tags r:id="rId11"/>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grpSp>
        <p:nvGrpSpPr>
          <p:cNvPr id="22" name="组合 21" hidden="1">
            <a:extLst>
              <a:ext uri="{FF2B5EF4-FFF2-40B4-BE49-F238E27FC236}">
                <a16:creationId xmlns:a16="http://schemas.microsoft.com/office/drawing/2014/main" id="{898C9B51-E66B-4E1D-BE49-D5084CBD12AE}"/>
              </a:ext>
            </a:extLst>
          </p:cNvPr>
          <p:cNvGrpSpPr/>
          <p:nvPr>
            <p:custDataLst>
              <p:tags r:id="rId12"/>
            </p:custDataLst>
          </p:nvPr>
        </p:nvGrpSpPr>
        <p:grpSpPr>
          <a:xfrm>
            <a:off x="12585700" y="0"/>
            <a:ext cx="3815080" cy="647700"/>
            <a:chOff x="12585700" y="0"/>
            <a:chExt cx="3815080" cy="647700"/>
          </a:xfrm>
        </p:grpSpPr>
        <p:sp>
          <p:nvSpPr>
            <p:cNvPr id="19" name="RemarkBack" hidden="1">
              <a:extLst>
                <a:ext uri="{FF2B5EF4-FFF2-40B4-BE49-F238E27FC236}">
                  <a16:creationId xmlns:a16="http://schemas.microsoft.com/office/drawing/2014/main" id="{9CC3E65D-C20B-48B3-A838-19500D2C7DBC}"/>
                </a:ext>
              </a:extLst>
            </p:cNvPr>
            <p:cNvSpPr/>
            <p:nvPr>
              <p:custDataLst>
                <p:tags r:id="rId3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Block" hidden="1">
              <a:extLst>
                <a:ext uri="{FF2B5EF4-FFF2-40B4-BE49-F238E27FC236}">
                  <a16:creationId xmlns:a16="http://schemas.microsoft.com/office/drawing/2014/main" id="{9E82BEC4-E70C-4FD7-9E50-1CC3AD3AE0E9}"/>
                </a:ext>
              </a:extLst>
            </p:cNvPr>
            <p:cNvSpPr/>
            <p:nvPr>
              <p:custDataLst>
                <p:tags r:id="rId3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hidden="1">
              <a:extLst>
                <a:ext uri="{FF2B5EF4-FFF2-40B4-BE49-F238E27FC236}">
                  <a16:creationId xmlns:a16="http://schemas.microsoft.com/office/drawing/2014/main" id="{86FBCA3A-4845-4773-9030-A019EF1220D7}"/>
                </a:ext>
              </a:extLst>
            </p:cNvPr>
            <p:cNvSpPr txBox="1"/>
            <p:nvPr>
              <p:custDataLst>
                <p:tags r:id="rId34"/>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3" name="文本框 22" hidden="1">
            <a:extLst>
              <a:ext uri="{FF2B5EF4-FFF2-40B4-BE49-F238E27FC236}">
                <a16:creationId xmlns:a16="http://schemas.microsoft.com/office/drawing/2014/main" id="{A37C5D10-290A-436A-A250-15A3C71BC787}"/>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4" name="文本框 23" hidden="1">
            <a:extLst>
              <a:ext uri="{FF2B5EF4-FFF2-40B4-BE49-F238E27FC236}">
                <a16:creationId xmlns:a16="http://schemas.microsoft.com/office/drawing/2014/main" id="{72B8B9A6-A1FF-442E-A7FB-D79977655338}"/>
              </a:ext>
            </a:extLst>
          </p:cNvPr>
          <p:cNvSpPr txBox="1"/>
          <p:nvPr>
            <p:custDataLst>
              <p:tags r:id="rId14"/>
            </p:custDataLst>
          </p:nvPr>
        </p:nvSpPr>
        <p:spPr>
          <a:xfrm>
            <a:off x="12827000" y="1270000"/>
            <a:ext cx="3332480" cy="369332"/>
          </a:xfrm>
          <a:prstGeom prst="rect">
            <a:avLst/>
          </a:prstGeom>
          <a:noFill/>
        </p:spPr>
        <p:txBody>
          <a:bodyPr vert="horz" rtlCol="0" anchor="t" anchorCtr="0">
            <a:spAutoFit/>
          </a:bodyPr>
          <a:lstStyle/>
          <a:p>
            <a:endParaRPr lang="zh-CN" altLang="en-US">
              <a:sym typeface="Microsoft Yahei" panose="020B0503020204020204" pitchFamily="34" charset="-122"/>
            </a:endParaRPr>
          </a:p>
        </p:txBody>
      </p:sp>
      <p:sp>
        <p:nvSpPr>
          <p:cNvPr id="25" name="文本框 24" hidden="1">
            <a:extLst>
              <a:ext uri="{FF2B5EF4-FFF2-40B4-BE49-F238E27FC236}">
                <a16:creationId xmlns:a16="http://schemas.microsoft.com/office/drawing/2014/main" id="{D43B4026-A7D1-48E1-832A-7969751E1706}"/>
              </a:ext>
            </a:extLst>
          </p:cNvPr>
          <p:cNvSpPr txBox="1"/>
          <p:nvPr>
            <p:custDataLst>
              <p:tags r:id="rId15"/>
            </p:custDataLst>
          </p:nvPr>
        </p:nvSpPr>
        <p:spPr>
          <a:xfrm>
            <a:off x="12827000" y="1530003"/>
            <a:ext cx="3305493" cy="138499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FFFF C001H</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是本数据的第二个单元</a:t>
            </a:r>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按小端则存</a:t>
            </a:r>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56H,</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按大端则存</a:t>
            </a:r>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34H</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12H</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78H</a:t>
            </a:r>
            <a:r>
              <a:rPr lang="zh-CN" altLang="en-US" sz="21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都不会存在这个单元。</a:t>
            </a:r>
          </a:p>
        </p:txBody>
      </p:sp>
      <p:sp>
        <p:nvSpPr>
          <p:cNvPr id="26" name="矩形: 圆角 25">
            <a:extLst>
              <a:ext uri="{FF2B5EF4-FFF2-40B4-BE49-F238E27FC236}">
                <a16:creationId xmlns:a16="http://schemas.microsoft.com/office/drawing/2014/main" id="{850AC31A-9DC2-4B05-8865-14877C9CFA94}"/>
              </a:ext>
            </a:extLst>
          </p:cNvPr>
          <p:cNvSpPr/>
          <p:nvPr>
            <p:custDataLst>
              <p:tags r:id="rId16"/>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RemarkBack" hidden="1">
            <a:extLst>
              <a:ext uri="{FF2B5EF4-FFF2-40B4-BE49-F238E27FC236}">
                <a16:creationId xmlns:a16="http://schemas.microsoft.com/office/drawing/2014/main" id="{B19298B9-0750-4EC3-BAFC-C3648718D5D3}"/>
              </a:ext>
            </a:extLst>
          </p:cNvPr>
          <p:cNvSpPr/>
          <p:nvPr>
            <p:custDataLst>
              <p:tags r:id="rId17"/>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hidden="1">
            <a:extLst>
              <a:ext uri="{FF2B5EF4-FFF2-40B4-BE49-F238E27FC236}">
                <a16:creationId xmlns:a16="http://schemas.microsoft.com/office/drawing/2014/main" id="{475E3C56-FD1E-4703-8AC3-F6B3DB66362A}"/>
              </a:ext>
            </a:extLst>
          </p:cNvPr>
          <p:cNvSpPr/>
          <p:nvPr>
            <p:custDataLst>
              <p:tags r:id="rId18"/>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hidden="1">
            <a:extLst>
              <a:ext uri="{FF2B5EF4-FFF2-40B4-BE49-F238E27FC236}">
                <a16:creationId xmlns:a16="http://schemas.microsoft.com/office/drawing/2014/main" id="{27AEB008-B022-490B-8CE9-68D1B881DD91}"/>
              </a:ext>
            </a:extLst>
          </p:cNvPr>
          <p:cNvSpPr txBox="1"/>
          <p:nvPr>
            <p:custDataLst>
              <p:tags r:id="rId19"/>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sp>
        <p:nvSpPr>
          <p:cNvPr id="29" name="矩形 28">
            <a:extLst>
              <a:ext uri="{FF2B5EF4-FFF2-40B4-BE49-F238E27FC236}">
                <a16:creationId xmlns:a16="http://schemas.microsoft.com/office/drawing/2014/main" id="{3CD55D77-FE94-4519-9780-EF53F7F4DF00}"/>
              </a:ext>
            </a:extLst>
          </p:cNvPr>
          <p:cNvSpPr/>
          <p:nvPr>
            <p:custDataLst>
              <p:tags r:id="rId20"/>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30" name="RemarkBack">
            <a:extLst>
              <a:ext uri="{FF2B5EF4-FFF2-40B4-BE49-F238E27FC236}">
                <a16:creationId xmlns:a16="http://schemas.microsoft.com/office/drawing/2014/main" id="{E77D9E37-7468-43E9-AD14-10B161318054}"/>
              </a:ext>
            </a:extLst>
          </p:cNvPr>
          <p:cNvSpPr/>
          <p:nvPr>
            <p:custDataLst>
              <p:tags r:id="rId21"/>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markBlock">
            <a:extLst>
              <a:ext uri="{FF2B5EF4-FFF2-40B4-BE49-F238E27FC236}">
                <a16:creationId xmlns:a16="http://schemas.microsoft.com/office/drawing/2014/main" id="{D3AC9C3B-0791-407F-B536-3C711DBC2083}"/>
              </a:ext>
            </a:extLst>
          </p:cNvPr>
          <p:cNvSpPr/>
          <p:nvPr>
            <p:custDataLst>
              <p:tags r:id="rId22"/>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markTitleText">
            <a:extLst>
              <a:ext uri="{FF2B5EF4-FFF2-40B4-BE49-F238E27FC236}">
                <a16:creationId xmlns:a16="http://schemas.microsoft.com/office/drawing/2014/main" id="{366E5CCA-9905-4C57-8D8A-635B539AA0EB}"/>
              </a:ext>
            </a:extLst>
          </p:cNvPr>
          <p:cNvSpPr txBox="1"/>
          <p:nvPr>
            <p:custDataLst>
              <p:tags r:id="rId23"/>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sp>
        <p:nvSpPr>
          <p:cNvPr id="33" name="文本框 32">
            <a:extLst>
              <a:ext uri="{FF2B5EF4-FFF2-40B4-BE49-F238E27FC236}">
                <a16:creationId xmlns:a16="http://schemas.microsoft.com/office/drawing/2014/main" id="{471000D8-D309-478C-98C7-813740DA6229}"/>
              </a:ext>
            </a:extLst>
          </p:cNvPr>
          <p:cNvSpPr txBox="1"/>
          <p:nvPr>
            <p:custDataLst>
              <p:tags r:id="rId24"/>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4" name="文本框 33">
            <a:extLst>
              <a:ext uri="{FF2B5EF4-FFF2-40B4-BE49-F238E27FC236}">
                <a16:creationId xmlns:a16="http://schemas.microsoft.com/office/drawing/2014/main" id="{1E232B5E-3DC1-450F-A8BF-346D264F60F7}"/>
              </a:ext>
            </a:extLst>
          </p:cNvPr>
          <p:cNvSpPr txBox="1"/>
          <p:nvPr>
            <p:custDataLst>
              <p:tags r:id="rId25"/>
            </p:custDataLst>
          </p:nvPr>
        </p:nvSpPr>
        <p:spPr>
          <a:xfrm>
            <a:off x="12827000" y="1270000"/>
            <a:ext cx="3332480" cy="1200329"/>
          </a:xfrm>
          <a:prstGeom prst="rect">
            <a:avLst/>
          </a:prstGeom>
          <a:noFill/>
        </p:spPr>
        <p:txBody>
          <a:bodyPr vert="horz" rtlCol="0" anchor="t" anchorCtr="0">
            <a:spAutoFit/>
          </a:bodyPr>
          <a:lstStyle/>
          <a:p>
            <a:r>
              <a:rPr lang="en-US" altLang="zh-CN" dirty="0"/>
              <a:t>FFFF C001H</a:t>
            </a:r>
            <a:r>
              <a:rPr lang="zh-CN" altLang="zh-CN" dirty="0"/>
              <a:t>是本数据的第二个单元，按小端则存</a:t>
            </a:r>
            <a:r>
              <a:rPr lang="en-US" altLang="zh-CN" dirty="0"/>
              <a:t>56H</a:t>
            </a:r>
            <a:r>
              <a:rPr lang="zh-CN" altLang="zh-CN" dirty="0"/>
              <a:t>，按大端则存</a:t>
            </a:r>
            <a:r>
              <a:rPr lang="en-US" altLang="zh-CN" dirty="0"/>
              <a:t>34H</a:t>
            </a:r>
            <a:r>
              <a:rPr lang="zh-CN" altLang="zh-CN" dirty="0"/>
              <a:t>。</a:t>
            </a:r>
            <a:r>
              <a:rPr lang="en-US" altLang="zh-CN" dirty="0"/>
              <a:t>12H</a:t>
            </a:r>
            <a:r>
              <a:rPr lang="zh-CN" altLang="zh-CN" dirty="0"/>
              <a:t>和</a:t>
            </a:r>
            <a:r>
              <a:rPr lang="en-US" altLang="zh-CN" dirty="0"/>
              <a:t>78H</a:t>
            </a:r>
            <a:r>
              <a:rPr lang="zh-CN" altLang="zh-CN" dirty="0"/>
              <a:t>都不会存在这个单元。</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8" name="组合 7">
            <a:extLst>
              <a:ext uri="{FF2B5EF4-FFF2-40B4-BE49-F238E27FC236}">
                <a16:creationId xmlns:a16="http://schemas.microsoft.com/office/drawing/2014/main" id="{EE3C1743-5299-4BCB-9766-7DEE5706BCDD}"/>
              </a:ext>
            </a:extLst>
          </p:cNvPr>
          <p:cNvGrpSpPr/>
          <p:nvPr>
            <p:custDataLst>
              <p:tags r:id="rId26"/>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33600F3B-F857-48DA-91B7-319C64E7B9F2}"/>
                </a:ext>
              </a:extLst>
            </p:cNvPr>
            <p:cNvSpPr/>
            <p:nvPr>
              <p:custDataLst>
                <p:tags r:id="rId28"/>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a:extLst>
                <a:ext uri="{FF2B5EF4-FFF2-40B4-BE49-F238E27FC236}">
                  <a16:creationId xmlns:a16="http://schemas.microsoft.com/office/drawing/2014/main" id="{9A5466EB-2BFB-4C10-B00E-3A12DFE3FE25}"/>
                </a:ext>
              </a:extLst>
            </p:cNvPr>
            <p:cNvSpPr/>
            <p:nvPr>
              <p:custDataLst>
                <p:tags r:id="rId2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a:extLst>
                <a:ext uri="{FF2B5EF4-FFF2-40B4-BE49-F238E27FC236}">
                  <a16:creationId xmlns:a16="http://schemas.microsoft.com/office/drawing/2014/main" id="{FF0E3E3F-C72C-434F-A232-52A0FB094FEB}"/>
                </a:ext>
              </a:extLst>
            </p:cNvPr>
            <p:cNvSpPr txBox="1"/>
            <p:nvPr>
              <p:custDataLst>
                <p:tags r:id="rId3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7" name="TipText">
              <a:extLst>
                <a:ext uri="{FF2B5EF4-FFF2-40B4-BE49-F238E27FC236}">
                  <a16:creationId xmlns:a16="http://schemas.microsoft.com/office/drawing/2014/main" id="{7401EABA-7976-40EC-A526-D231C0F8B8E7}"/>
                </a:ext>
              </a:extLst>
            </p:cNvPr>
            <p:cNvSpPr txBox="1"/>
            <p:nvPr>
              <p:custDataLst>
                <p:tags r:id="rId3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5251EF2B-8A79-4674-B673-F2BC8BCC070D}"/>
              </a:ext>
            </a:extLst>
          </p:cNvPr>
          <p:cNvPicPr>
            <a:picLocks/>
          </p:cNvPicPr>
          <p:nvPr>
            <p:custDataLst>
              <p:tags r:id="rId27"/>
            </p:custDataLst>
          </p:nvPr>
        </p:nvPicPr>
        <p:blipFill>
          <a:blip r:embed="rId37"/>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131445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第三章 </a:t>
            </a:r>
          </a:p>
        </p:txBody>
      </p:sp>
      <p:grpSp>
        <p:nvGrpSpPr>
          <p:cNvPr id="34" name="组合 4179"/>
          <p:cNvGrpSpPr/>
          <p:nvPr/>
        </p:nvGrpSpPr>
        <p:grpSpPr bwMode="auto">
          <a:xfrm>
            <a:off x="747560" y="969994"/>
            <a:ext cx="6940992" cy="459986"/>
            <a:chOff x="-96346" y="0"/>
            <a:chExt cx="5282511" cy="524627"/>
          </a:xfrm>
        </p:grpSpPr>
        <p:sp>
          <p:nvSpPr>
            <p:cNvPr id="35"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1</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36"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37" name="文本框 4183"/>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存储体系的层次化结构</a:t>
              </a:r>
              <a:endParaRPr lang="zh-CN" altLang="en-US" sz="2275" dirty="0">
                <a:solidFill>
                  <a:schemeClr val="bg1"/>
                </a:solidFill>
                <a:latin typeface="微软雅黑" panose="020B0503020204020204" pitchFamily="34" charset="-122"/>
                <a:ea typeface="微软雅黑" panose="020B0503020204020204" pitchFamily="34" charset="-122"/>
              </a:endParaRPr>
            </a:p>
          </p:txBody>
        </p:sp>
      </p:grpSp>
      <p:sp>
        <p:nvSpPr>
          <p:cNvPr id="18" name="Text Box 9"/>
          <p:cNvSpPr txBox="1">
            <a:spLocks noChangeArrowheads="1"/>
          </p:cNvSpPr>
          <p:nvPr/>
        </p:nvSpPr>
        <p:spPr bwMode="auto">
          <a:xfrm>
            <a:off x="4406947" y="1913538"/>
            <a:ext cx="1393258" cy="651834"/>
          </a:xfrm>
          <a:prstGeom prst="rect">
            <a:avLst/>
          </a:prstGeom>
          <a:solidFill>
            <a:schemeClr val="tx2">
              <a:lumMod val="40000"/>
              <a:lumOff val="60000"/>
            </a:schemeClr>
          </a:solidFill>
          <a:ln w="28575">
            <a:solidFill>
              <a:schemeClr val="tx1"/>
            </a:solidFill>
            <a:miter lim="800000"/>
            <a:headEnd/>
            <a:tailEnd/>
          </a:ln>
          <a:effectLst/>
        </p:spPr>
        <p:txBody>
          <a:bodyPr wrap="square" lIns="86682" tIns="43340" rIns="86682" bIns="43340" anchor="ctr" anchorCtr="0">
            <a:noAutofit/>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marL="1370013">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fontAlgn="base">
              <a:spcBef>
                <a:spcPct val="0"/>
              </a:spcBef>
              <a:spcAft>
                <a:spcPct val="0"/>
              </a:spcAft>
              <a:defRPr kumimoji="1" sz="2400">
                <a:solidFill>
                  <a:schemeClr val="tx1"/>
                </a:solidFill>
                <a:latin typeface="Times New Roman" pitchFamily="18" charset="0"/>
                <a:ea typeface="宋体" charset="-122"/>
              </a:defRPr>
            </a:lvl6pPr>
            <a:lvl7pPr fontAlgn="base">
              <a:spcBef>
                <a:spcPct val="0"/>
              </a:spcBef>
              <a:spcAft>
                <a:spcPct val="0"/>
              </a:spcAft>
              <a:defRPr kumimoji="1" sz="2400">
                <a:solidFill>
                  <a:schemeClr val="tx1"/>
                </a:solidFill>
                <a:latin typeface="Times New Roman" pitchFamily="18" charset="0"/>
                <a:ea typeface="宋体" charset="-122"/>
              </a:defRPr>
            </a:lvl7pPr>
            <a:lvl8pPr fontAlgn="base">
              <a:spcBef>
                <a:spcPct val="0"/>
              </a:spcBef>
              <a:spcAft>
                <a:spcPct val="0"/>
              </a:spcAft>
              <a:defRPr kumimoji="1" sz="2400">
                <a:solidFill>
                  <a:schemeClr val="tx1"/>
                </a:solidFill>
                <a:latin typeface="Times New Roman" pitchFamily="18" charset="0"/>
                <a:ea typeface="宋体" charset="-122"/>
              </a:defRPr>
            </a:lvl8pPr>
            <a:lvl9pPr fontAlgn="base">
              <a:spcBef>
                <a:spcPct val="0"/>
              </a:spcBef>
              <a:spcAft>
                <a:spcPct val="0"/>
              </a:spcAft>
              <a:defRPr kumimoji="1" sz="2400">
                <a:solidFill>
                  <a:schemeClr val="tx1"/>
                </a:solidFill>
                <a:latin typeface="Times New Roman" pitchFamily="18" charset="0"/>
                <a:ea typeface="宋体" charset="-122"/>
              </a:defRPr>
            </a:lvl9pPr>
          </a:lstStyle>
          <a:p>
            <a:pPr algn="ctr"/>
            <a:r>
              <a:rPr lang="en-US" altLang="zh-CN" sz="2275" b="1" dirty="0">
                <a:latin typeface="Tahoma" pitchFamily="34" charset="0"/>
              </a:rPr>
              <a:t>CPU</a:t>
            </a:r>
          </a:p>
        </p:txBody>
      </p:sp>
      <p:sp>
        <p:nvSpPr>
          <p:cNvPr id="20" name="Text Box 11"/>
          <p:cNvSpPr txBox="1">
            <a:spLocks noChangeArrowheads="1"/>
          </p:cNvSpPr>
          <p:nvPr/>
        </p:nvSpPr>
        <p:spPr bwMode="auto">
          <a:xfrm>
            <a:off x="4233007" y="3495526"/>
            <a:ext cx="1741138" cy="590451"/>
          </a:xfrm>
          <a:prstGeom prst="rect">
            <a:avLst/>
          </a:prstGeom>
          <a:solidFill>
            <a:schemeClr val="accent1">
              <a:lumMod val="20000"/>
              <a:lumOff val="80000"/>
            </a:schemeClr>
          </a:solidFill>
          <a:ln w="28575">
            <a:solidFill>
              <a:schemeClr val="tx1"/>
            </a:solidFill>
            <a:miter lim="800000"/>
            <a:headEnd/>
            <a:tailEnd/>
          </a:ln>
          <a:effectLst/>
        </p:spPr>
        <p:txBody>
          <a:bodyPr wrap="square" lIns="86682" tIns="43340" rIns="86682" bIns="43340" anchor="ctr" anchorCtr="0">
            <a:noAutofit/>
          </a:bodyPr>
          <a:lstStyle>
            <a:defPPr>
              <a:defRPr lang="zh-CN"/>
            </a:defPPr>
            <a:lvl1pPr algn="ctr">
              <a:defRPr kumimoji="1" sz="2400" b="1">
                <a:latin typeface="Tahoma" pitchFamily="34" charset="0"/>
                <a:ea typeface="宋体" charset="-122"/>
              </a:defRPr>
            </a:lvl1pPr>
            <a:lvl2pPr>
              <a:defRPr kumimoji="1" sz="2400">
                <a:latin typeface="Times New Roman" pitchFamily="18" charset="0"/>
                <a:ea typeface="宋体" charset="-122"/>
              </a:defRPr>
            </a:lvl2pPr>
            <a:lvl3pPr>
              <a:defRPr kumimoji="1" sz="2400">
                <a:latin typeface="Times New Roman" pitchFamily="18" charset="0"/>
                <a:ea typeface="宋体" charset="-122"/>
              </a:defRPr>
            </a:lvl3pPr>
            <a:lvl4pPr marL="1370013">
              <a:defRPr kumimoji="1" sz="2400">
                <a:latin typeface="Times New Roman" pitchFamily="18" charset="0"/>
                <a:ea typeface="宋体" charset="-122"/>
              </a:defRPr>
            </a:lvl4pPr>
            <a:lvl5pPr>
              <a:defRPr kumimoji="1" sz="2400">
                <a:latin typeface="Times New Roman" pitchFamily="18" charset="0"/>
                <a:ea typeface="宋体" charset="-122"/>
              </a:defRPr>
            </a:lvl5pPr>
            <a:lvl6pPr fontAlgn="base">
              <a:spcBef>
                <a:spcPct val="0"/>
              </a:spcBef>
              <a:spcAft>
                <a:spcPct val="0"/>
              </a:spcAft>
              <a:defRPr kumimoji="1" sz="2400">
                <a:latin typeface="Times New Roman" pitchFamily="18" charset="0"/>
                <a:ea typeface="宋体" charset="-122"/>
              </a:defRPr>
            </a:lvl6pPr>
            <a:lvl7pPr fontAlgn="base">
              <a:spcBef>
                <a:spcPct val="0"/>
              </a:spcBef>
              <a:spcAft>
                <a:spcPct val="0"/>
              </a:spcAft>
              <a:defRPr kumimoji="1" sz="2400">
                <a:latin typeface="Times New Roman" pitchFamily="18" charset="0"/>
                <a:ea typeface="宋体" charset="-122"/>
              </a:defRPr>
            </a:lvl7pPr>
            <a:lvl8pPr fontAlgn="base">
              <a:spcBef>
                <a:spcPct val="0"/>
              </a:spcBef>
              <a:spcAft>
                <a:spcPct val="0"/>
              </a:spcAft>
              <a:defRPr kumimoji="1" sz="2400">
                <a:latin typeface="Times New Roman" pitchFamily="18" charset="0"/>
                <a:ea typeface="宋体" charset="-122"/>
              </a:defRPr>
            </a:lvl8pPr>
            <a:lvl9pPr fontAlgn="base">
              <a:spcBef>
                <a:spcPct val="0"/>
              </a:spcBef>
              <a:spcAft>
                <a:spcPct val="0"/>
              </a:spcAft>
              <a:defRPr kumimoji="1" sz="2400">
                <a:latin typeface="Times New Roman" pitchFamily="18" charset="0"/>
                <a:ea typeface="宋体" charset="-122"/>
              </a:defRPr>
            </a:lvl9pPr>
          </a:lstStyle>
          <a:p>
            <a:r>
              <a:rPr lang="zh-CN" altLang="en-US" sz="2275" dirty="0"/>
              <a:t>主存储器</a:t>
            </a:r>
          </a:p>
        </p:txBody>
      </p:sp>
      <p:sp>
        <p:nvSpPr>
          <p:cNvPr id="26" name="AutoShape 18"/>
          <p:cNvSpPr>
            <a:spLocks noChangeArrowheads="1"/>
          </p:cNvSpPr>
          <p:nvPr/>
        </p:nvSpPr>
        <p:spPr bwMode="auto">
          <a:xfrm>
            <a:off x="6641605" y="2152919"/>
            <a:ext cx="1528492" cy="787212"/>
          </a:xfrm>
          <a:prstGeom prst="wedgeRectCallout">
            <a:avLst>
              <a:gd name="adj1" fmla="val -116870"/>
              <a:gd name="adj2" fmla="val 114818"/>
            </a:avLst>
          </a:prstGeom>
          <a:solidFill>
            <a:schemeClr val="accent2">
              <a:lumMod val="40000"/>
              <a:lumOff val="60000"/>
            </a:schemeClr>
          </a:solidFill>
          <a:ln w="9525">
            <a:solidFill>
              <a:schemeClr val="tx1"/>
            </a:solidFill>
            <a:miter lim="800000"/>
            <a:headEnd/>
            <a:tailEnd/>
          </a:ln>
          <a:effectLst/>
        </p:spPr>
        <p:txBody>
          <a:bodyPr lIns="0" tIns="0" rIns="0" bIns="0" anchor="ctr" anchorCtr="0"/>
          <a:lstStyle/>
          <a:p>
            <a:pPr algn="ctr"/>
            <a:r>
              <a:rPr lang="zh-CN" altLang="en-US" sz="1707" dirty="0">
                <a:effectLst>
                  <a:outerShdw blurRad="38100" dist="38100" dir="2700000" algn="tl">
                    <a:srgbClr val="FFFFFF"/>
                  </a:outerShdw>
                </a:effectLst>
                <a:latin typeface="微软雅黑" panose="020B0503020204020204" pitchFamily="34" charset="-122"/>
                <a:ea typeface="微软雅黑" panose="020B0503020204020204" pitchFamily="34" charset="-122"/>
              </a:rPr>
              <a:t>冯</a:t>
            </a:r>
            <a:r>
              <a:rPr lang="en-US" altLang="zh-CN" sz="1707" dirty="0">
                <a:effectLst>
                  <a:outerShdw blurRad="38100" dist="38100" dir="2700000" algn="tl">
                    <a:srgbClr val="FFFFFF"/>
                  </a:outerShdw>
                </a:effectLst>
                <a:latin typeface="微软雅黑" panose="020B0503020204020204" pitchFamily="34" charset="-122"/>
                <a:ea typeface="微软雅黑" panose="020B0503020204020204" pitchFamily="34" charset="-122"/>
              </a:rPr>
              <a:t>·</a:t>
            </a:r>
            <a:r>
              <a:rPr lang="zh-CN" altLang="en-US" sz="1707" dirty="0">
                <a:effectLst>
                  <a:outerShdw blurRad="38100" dist="38100" dir="2700000" algn="tl">
                    <a:srgbClr val="FFFFFF"/>
                  </a:outerShdw>
                </a:effectLst>
                <a:latin typeface="微软雅黑" panose="020B0503020204020204" pitchFamily="34" charset="-122"/>
                <a:ea typeface="微软雅黑" panose="020B0503020204020204" pitchFamily="34" charset="-122"/>
              </a:rPr>
              <a:t>若依曼计算机体系结构</a:t>
            </a:r>
          </a:p>
        </p:txBody>
      </p:sp>
      <p:sp>
        <p:nvSpPr>
          <p:cNvPr id="27" name="Text Box 12"/>
          <p:cNvSpPr txBox="1">
            <a:spLocks noChangeArrowheads="1"/>
          </p:cNvSpPr>
          <p:nvPr/>
        </p:nvSpPr>
        <p:spPr bwMode="auto">
          <a:xfrm>
            <a:off x="3832171" y="5014458"/>
            <a:ext cx="2694047" cy="1149911"/>
          </a:xfrm>
          <a:prstGeom prst="rect">
            <a:avLst/>
          </a:prstGeom>
          <a:solidFill>
            <a:schemeClr val="accent4">
              <a:lumMod val="40000"/>
              <a:lumOff val="60000"/>
            </a:schemeClr>
          </a:solidFill>
          <a:ln w="28575">
            <a:solidFill>
              <a:schemeClr val="tx1"/>
            </a:solidFill>
            <a:miter lim="800000"/>
            <a:headEnd/>
            <a:tailEnd/>
          </a:ln>
          <a:effectLst/>
        </p:spPr>
        <p:txBody>
          <a:bodyPr wrap="square" lIns="86682" tIns="43340" rIns="86682" bIns="43340" anchor="ctr" anchorCtr="0">
            <a:noAutofit/>
          </a:bodyPr>
          <a:lstStyle>
            <a:defPPr>
              <a:defRPr lang="zh-CN"/>
            </a:defPPr>
            <a:lvl1pPr algn="ctr">
              <a:defRPr kumimoji="1" sz="2400" b="1">
                <a:latin typeface="Tahoma" pitchFamily="34" charset="0"/>
                <a:ea typeface="宋体" charset="-122"/>
              </a:defRPr>
            </a:lvl1pPr>
            <a:lvl2pPr>
              <a:defRPr kumimoji="1" sz="2400">
                <a:latin typeface="Times New Roman" pitchFamily="18" charset="0"/>
                <a:ea typeface="宋体" charset="-122"/>
              </a:defRPr>
            </a:lvl2pPr>
            <a:lvl3pPr>
              <a:defRPr kumimoji="1" sz="2400">
                <a:latin typeface="Times New Roman" pitchFamily="18" charset="0"/>
                <a:ea typeface="宋体" charset="-122"/>
              </a:defRPr>
            </a:lvl3pPr>
            <a:lvl4pPr marL="1370013">
              <a:defRPr kumimoji="1" sz="2400">
                <a:latin typeface="Times New Roman" pitchFamily="18" charset="0"/>
                <a:ea typeface="宋体" charset="-122"/>
              </a:defRPr>
            </a:lvl4pPr>
            <a:lvl5pPr>
              <a:defRPr kumimoji="1" sz="2400">
                <a:latin typeface="Times New Roman" pitchFamily="18" charset="0"/>
                <a:ea typeface="宋体" charset="-122"/>
              </a:defRPr>
            </a:lvl5pPr>
            <a:lvl6pPr fontAlgn="base">
              <a:spcBef>
                <a:spcPct val="0"/>
              </a:spcBef>
              <a:spcAft>
                <a:spcPct val="0"/>
              </a:spcAft>
              <a:defRPr kumimoji="1" sz="2400">
                <a:latin typeface="Times New Roman" pitchFamily="18" charset="0"/>
                <a:ea typeface="宋体" charset="-122"/>
              </a:defRPr>
            </a:lvl6pPr>
            <a:lvl7pPr fontAlgn="base">
              <a:spcBef>
                <a:spcPct val="0"/>
              </a:spcBef>
              <a:spcAft>
                <a:spcPct val="0"/>
              </a:spcAft>
              <a:defRPr kumimoji="1" sz="2400">
                <a:latin typeface="Times New Roman" pitchFamily="18" charset="0"/>
                <a:ea typeface="宋体" charset="-122"/>
              </a:defRPr>
            </a:lvl7pPr>
            <a:lvl8pPr fontAlgn="base">
              <a:spcBef>
                <a:spcPct val="0"/>
              </a:spcBef>
              <a:spcAft>
                <a:spcPct val="0"/>
              </a:spcAft>
              <a:defRPr kumimoji="1" sz="2400">
                <a:latin typeface="Times New Roman" pitchFamily="18" charset="0"/>
                <a:ea typeface="宋体" charset="-122"/>
              </a:defRPr>
            </a:lvl8pPr>
            <a:lvl9pPr fontAlgn="base">
              <a:spcBef>
                <a:spcPct val="0"/>
              </a:spcBef>
              <a:spcAft>
                <a:spcPct val="0"/>
              </a:spcAft>
              <a:defRPr kumimoji="1" sz="2400">
                <a:latin typeface="Times New Roman" pitchFamily="18" charset="0"/>
                <a:ea typeface="宋体" charset="-122"/>
              </a:defRPr>
            </a:lvl9pPr>
          </a:lstStyle>
          <a:p>
            <a:r>
              <a:rPr lang="zh-CN" altLang="en-US" sz="2275" dirty="0"/>
              <a:t>辅助存储器</a:t>
            </a:r>
            <a:endParaRPr lang="en-US" altLang="zh-CN" sz="2275" dirty="0"/>
          </a:p>
          <a:p>
            <a:r>
              <a:rPr lang="zh-CN" altLang="en-US" sz="2275" dirty="0"/>
              <a:t>（磁盘、磁带、网络存储等）</a:t>
            </a:r>
          </a:p>
        </p:txBody>
      </p:sp>
      <p:sp>
        <p:nvSpPr>
          <p:cNvPr id="28" name="AutoShape 20"/>
          <p:cNvSpPr>
            <a:spLocks noChangeArrowheads="1"/>
          </p:cNvSpPr>
          <p:nvPr/>
        </p:nvSpPr>
        <p:spPr bwMode="auto">
          <a:xfrm>
            <a:off x="6796546" y="3473666"/>
            <a:ext cx="1778046" cy="761624"/>
          </a:xfrm>
          <a:prstGeom prst="wedgeRectCallout">
            <a:avLst>
              <a:gd name="adj1" fmla="val -102968"/>
              <a:gd name="adj2" fmla="val 147235"/>
            </a:avLst>
          </a:prstGeom>
          <a:solidFill>
            <a:schemeClr val="accent2">
              <a:lumMod val="40000"/>
              <a:lumOff val="60000"/>
            </a:schemeClr>
          </a:solidFill>
          <a:ln w="9525">
            <a:solidFill>
              <a:schemeClr val="tx1"/>
            </a:solidFill>
            <a:miter lim="800000"/>
            <a:headEnd/>
            <a:tailEnd/>
          </a:ln>
          <a:effectLst/>
        </p:spPr>
        <p:txBody>
          <a:bodyPr lIns="0" tIns="0" rIns="0" bIns="0" anchor="ctr" anchorCtr="0"/>
          <a:lstStyle/>
          <a:p>
            <a:pPr algn="ctr"/>
            <a:r>
              <a:rPr lang="zh-CN" altLang="en-US" sz="1707" dirty="0">
                <a:effectLst>
                  <a:outerShdw blurRad="38100" dist="38100" dir="2700000" algn="tl">
                    <a:srgbClr val="FFFFFF"/>
                  </a:outerShdw>
                </a:effectLst>
                <a:latin typeface="微软雅黑" panose="020B0503020204020204" pitchFamily="34" charset="-122"/>
                <a:ea typeface="微软雅黑" panose="020B0503020204020204" pitchFamily="34" charset="-122"/>
              </a:rPr>
              <a:t>解决主存容量不足与高成本矛盾</a:t>
            </a:r>
          </a:p>
        </p:txBody>
      </p:sp>
      <p:sp>
        <p:nvSpPr>
          <p:cNvPr id="29" name="Text Box 10"/>
          <p:cNvSpPr txBox="1">
            <a:spLocks noChangeArrowheads="1"/>
          </p:cNvSpPr>
          <p:nvPr/>
        </p:nvSpPr>
        <p:spPr bwMode="auto">
          <a:xfrm>
            <a:off x="2707570" y="2789861"/>
            <a:ext cx="1066761" cy="511040"/>
          </a:xfrm>
          <a:prstGeom prst="rect">
            <a:avLst/>
          </a:prstGeom>
          <a:solidFill>
            <a:schemeClr val="accent1">
              <a:lumMod val="20000"/>
              <a:lumOff val="80000"/>
            </a:schemeClr>
          </a:solidFill>
          <a:ln w="28575">
            <a:solidFill>
              <a:schemeClr val="tx1"/>
            </a:solidFill>
            <a:miter lim="800000"/>
            <a:headEnd/>
            <a:tailEnd/>
          </a:ln>
          <a:effectLst/>
        </p:spPr>
        <p:txBody>
          <a:bodyPr wrap="square" lIns="86682" tIns="43340" rIns="86682" bIns="43340" anchor="ctr" anchorCtr="0">
            <a:noAutofit/>
          </a:bodyPr>
          <a:lstStyle>
            <a:defPPr>
              <a:defRPr lang="zh-CN"/>
            </a:defPPr>
            <a:lvl1pPr algn="ctr">
              <a:defRPr kumimoji="1" sz="2400" b="1">
                <a:latin typeface="Tahoma" pitchFamily="34" charset="0"/>
                <a:ea typeface="宋体" charset="-122"/>
              </a:defRPr>
            </a:lvl1pPr>
            <a:lvl2pPr>
              <a:defRPr kumimoji="1" sz="2400">
                <a:latin typeface="Times New Roman" pitchFamily="18" charset="0"/>
                <a:ea typeface="宋体" charset="-122"/>
              </a:defRPr>
            </a:lvl2pPr>
            <a:lvl3pPr>
              <a:defRPr kumimoji="1" sz="2400">
                <a:latin typeface="Times New Roman" pitchFamily="18" charset="0"/>
                <a:ea typeface="宋体" charset="-122"/>
              </a:defRPr>
            </a:lvl3pPr>
            <a:lvl4pPr marL="1370013">
              <a:defRPr kumimoji="1" sz="2400">
                <a:latin typeface="Times New Roman" pitchFamily="18" charset="0"/>
                <a:ea typeface="宋体" charset="-122"/>
              </a:defRPr>
            </a:lvl4pPr>
            <a:lvl5pPr>
              <a:defRPr kumimoji="1" sz="2400">
                <a:latin typeface="Times New Roman" pitchFamily="18" charset="0"/>
                <a:ea typeface="宋体" charset="-122"/>
              </a:defRPr>
            </a:lvl5pPr>
            <a:lvl6pPr fontAlgn="base">
              <a:spcBef>
                <a:spcPct val="0"/>
              </a:spcBef>
              <a:spcAft>
                <a:spcPct val="0"/>
              </a:spcAft>
              <a:defRPr kumimoji="1" sz="2400">
                <a:latin typeface="Times New Roman" pitchFamily="18" charset="0"/>
                <a:ea typeface="宋体" charset="-122"/>
              </a:defRPr>
            </a:lvl6pPr>
            <a:lvl7pPr fontAlgn="base">
              <a:spcBef>
                <a:spcPct val="0"/>
              </a:spcBef>
              <a:spcAft>
                <a:spcPct val="0"/>
              </a:spcAft>
              <a:defRPr kumimoji="1" sz="2400">
                <a:latin typeface="Times New Roman" pitchFamily="18" charset="0"/>
                <a:ea typeface="宋体" charset="-122"/>
              </a:defRPr>
            </a:lvl7pPr>
            <a:lvl8pPr fontAlgn="base">
              <a:spcBef>
                <a:spcPct val="0"/>
              </a:spcBef>
              <a:spcAft>
                <a:spcPct val="0"/>
              </a:spcAft>
              <a:defRPr kumimoji="1" sz="2400">
                <a:latin typeface="Times New Roman" pitchFamily="18" charset="0"/>
                <a:ea typeface="宋体" charset="-122"/>
              </a:defRPr>
            </a:lvl8pPr>
            <a:lvl9pPr fontAlgn="base">
              <a:spcBef>
                <a:spcPct val="0"/>
              </a:spcBef>
              <a:spcAft>
                <a:spcPct val="0"/>
              </a:spcAft>
              <a:defRPr kumimoji="1" sz="2400">
                <a:latin typeface="Times New Roman" pitchFamily="18" charset="0"/>
                <a:ea typeface="宋体" charset="-122"/>
              </a:defRPr>
            </a:lvl9pPr>
          </a:lstStyle>
          <a:p>
            <a:r>
              <a:rPr lang="en-US" altLang="zh-CN" sz="2275" b="0"/>
              <a:t>Cache</a:t>
            </a:r>
          </a:p>
        </p:txBody>
      </p:sp>
      <p:cxnSp>
        <p:nvCxnSpPr>
          <p:cNvPr id="30" name="AutoShape 16"/>
          <p:cNvCxnSpPr>
            <a:cxnSpLocks noChangeShapeType="1"/>
            <a:stCxn id="29" idx="2"/>
            <a:endCxn id="20" idx="1"/>
          </p:cNvCxnSpPr>
          <p:nvPr/>
        </p:nvCxnSpPr>
        <p:spPr bwMode="auto">
          <a:xfrm rot="16200000" flipH="1">
            <a:off x="3492053" y="3049798"/>
            <a:ext cx="489851" cy="992057"/>
          </a:xfrm>
          <a:prstGeom prst="bentConnector2">
            <a:avLst/>
          </a:prstGeom>
          <a:noFill/>
          <a:ln w="63500">
            <a:solidFill>
              <a:schemeClr val="tx1"/>
            </a:solidFill>
            <a:prstDash val="sys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AutoShape 22"/>
          <p:cNvSpPr>
            <a:spLocks noChangeArrowheads="1"/>
          </p:cNvSpPr>
          <p:nvPr/>
        </p:nvSpPr>
        <p:spPr bwMode="auto">
          <a:xfrm>
            <a:off x="1205536" y="4199961"/>
            <a:ext cx="1502034" cy="1005028"/>
          </a:xfrm>
          <a:prstGeom prst="wedgeRectCallout">
            <a:avLst>
              <a:gd name="adj1" fmla="val 58270"/>
              <a:gd name="adj2" fmla="val -139262"/>
            </a:avLst>
          </a:prstGeom>
          <a:solidFill>
            <a:schemeClr val="accent2">
              <a:lumMod val="40000"/>
              <a:lumOff val="60000"/>
            </a:schemeClr>
          </a:solidFill>
          <a:ln w="9525">
            <a:solidFill>
              <a:schemeClr val="tx1"/>
            </a:solidFill>
            <a:miter lim="800000"/>
            <a:headEnd/>
            <a:tailEnd/>
          </a:ln>
          <a:effectLst/>
        </p:spPr>
        <p:txBody>
          <a:bodyPr lIns="0" tIns="0" rIns="0" bIns="0" anchor="ctr" anchorCtr="0"/>
          <a:lstStyle/>
          <a:p>
            <a:pPr algn="ctr"/>
            <a:r>
              <a:rPr lang="zh-CN" altLang="en-US" sz="1707" dirty="0">
                <a:effectLst>
                  <a:outerShdw blurRad="38100" dist="38100" dir="2700000" algn="tl">
                    <a:srgbClr val="FFFFFF"/>
                  </a:outerShdw>
                </a:effectLst>
                <a:latin typeface="微软雅黑" panose="020B0503020204020204" pitchFamily="34" charset="-122"/>
                <a:ea typeface="微软雅黑" panose="020B0503020204020204" pitchFamily="34" charset="-122"/>
              </a:rPr>
              <a:t>解决</a:t>
            </a:r>
            <a:r>
              <a:rPr lang="en-US" altLang="zh-CN" sz="1707" dirty="0">
                <a:effectLst>
                  <a:outerShdw blurRad="38100" dist="38100" dir="2700000" algn="tl">
                    <a:srgbClr val="FFFFFF"/>
                  </a:outerShdw>
                </a:effectLst>
                <a:latin typeface="微软雅黑" panose="020B0503020204020204" pitchFamily="34" charset="-122"/>
                <a:ea typeface="微软雅黑" panose="020B0503020204020204" pitchFamily="34" charset="-122"/>
              </a:rPr>
              <a:t>CPU</a:t>
            </a:r>
            <a:r>
              <a:rPr lang="zh-CN" altLang="en-US" sz="1707" dirty="0">
                <a:effectLst>
                  <a:outerShdw blurRad="38100" dist="38100" dir="2700000" algn="tl">
                    <a:srgbClr val="FFFFFF"/>
                  </a:outerShdw>
                </a:effectLst>
                <a:latin typeface="微软雅黑" panose="020B0503020204020204" pitchFamily="34" charset="-122"/>
                <a:ea typeface="微软雅黑" panose="020B0503020204020204" pitchFamily="34" charset="-122"/>
              </a:rPr>
              <a:t>与主存速度不匹配的矛盾</a:t>
            </a:r>
          </a:p>
        </p:txBody>
      </p:sp>
      <p:sp>
        <p:nvSpPr>
          <p:cNvPr id="32" name="上下箭头 31"/>
          <p:cNvSpPr/>
          <p:nvPr/>
        </p:nvSpPr>
        <p:spPr>
          <a:xfrm>
            <a:off x="5012579" y="2595237"/>
            <a:ext cx="119580" cy="90028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33" name="上下箭头 32"/>
          <p:cNvSpPr/>
          <p:nvPr/>
        </p:nvSpPr>
        <p:spPr>
          <a:xfrm>
            <a:off x="5032861" y="4114169"/>
            <a:ext cx="119230" cy="90028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cxnSp>
        <p:nvCxnSpPr>
          <p:cNvPr id="38" name="AutoShape 16"/>
          <p:cNvCxnSpPr>
            <a:cxnSpLocks noChangeShapeType="1"/>
            <a:stCxn id="18" idx="1"/>
            <a:endCxn id="29" idx="0"/>
          </p:cNvCxnSpPr>
          <p:nvPr/>
        </p:nvCxnSpPr>
        <p:spPr bwMode="auto">
          <a:xfrm rot="10800000" flipV="1">
            <a:off x="3240950" y="2239455"/>
            <a:ext cx="1165997" cy="550406"/>
          </a:xfrm>
          <a:prstGeom prst="bentConnector2">
            <a:avLst/>
          </a:prstGeom>
          <a:noFill/>
          <a:ln w="63500">
            <a:solidFill>
              <a:schemeClr val="tx1"/>
            </a:solidFill>
            <a:prstDash val="sysDash"/>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标题 1">
            <a:extLst>
              <a:ext uri="{FF2B5EF4-FFF2-40B4-BE49-F238E27FC236}">
                <a16:creationId xmlns:a16="http://schemas.microsoft.com/office/drawing/2014/main" id="{5D0D7875-A16E-4757-AD20-326DB1C05B2C}"/>
              </a:ext>
            </a:extLst>
          </p:cNvPr>
          <p:cNvSpPr>
            <a:spLocks noGrp="1"/>
          </p:cNvSpPr>
          <p:nvPr>
            <p:ph type="title"/>
          </p:nvPr>
        </p:nvSpPr>
        <p:spPr>
          <a:xfrm>
            <a:off x="465680" y="245155"/>
            <a:ext cx="6611810" cy="617641"/>
          </a:xfrm>
        </p:spPr>
        <p:txBody>
          <a:bodyPr>
            <a:normAutofit/>
          </a:bodyPr>
          <a:lstStyle/>
          <a:p>
            <a:r>
              <a:rPr lang="en-US" altLang="zh-CN" dirty="0"/>
              <a:t>4.1.4 </a:t>
            </a:r>
            <a:r>
              <a:rPr lang="zh-CN" altLang="en-US" dirty="0"/>
              <a:t>存储系统的层次结构</a:t>
            </a:r>
          </a:p>
        </p:txBody>
      </p:sp>
    </p:spTree>
    <p:extLst>
      <p:ext uri="{BB962C8B-B14F-4D97-AF65-F5344CB8AC3E}">
        <p14:creationId xmlns:p14="http://schemas.microsoft.com/office/powerpoint/2010/main" val="11068053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up)">
                                      <p:cBhvr>
                                        <p:cTn id="25" dur="500"/>
                                        <p:tgtEl>
                                          <p:spTgt spid="33"/>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barn(inVertical)">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par>
                                <p:cTn id="40" presetID="22" presetClass="entr" presetSubtype="8"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par>
                                <p:cTn id="43" presetID="22" presetClass="entr" presetSubtype="8"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down)">
                                      <p:cBhvr>
                                        <p:cTn id="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autoUpdateAnimBg="0"/>
      <p:bldP spid="20" grpId="0" animBg="1"/>
      <p:bldP spid="26" grpId="0" animBg="1"/>
      <p:bldP spid="27" grpId="0" animBg="1"/>
      <p:bldP spid="28" grpId="0" animBg="1"/>
      <p:bldP spid="29" grpId="0" animBg="1"/>
      <p:bldP spid="31" grpId="0" animBg="1"/>
      <p:bldP spid="32" grpId="0" animBg="1"/>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altLang="zh-CN" dirty="0"/>
              <a:t>4.1.4 </a:t>
            </a:r>
            <a:r>
              <a:rPr lang="zh-CN" altLang="en-US" dirty="0"/>
              <a:t>存储系统的层次结构</a:t>
            </a:r>
          </a:p>
        </p:txBody>
      </p:sp>
      <p:grpSp>
        <p:nvGrpSpPr>
          <p:cNvPr id="2" name="Group 3"/>
          <p:cNvGrpSpPr>
            <a:grpSpLocks/>
          </p:cNvGrpSpPr>
          <p:nvPr/>
        </p:nvGrpSpPr>
        <p:grpSpPr bwMode="auto">
          <a:xfrm>
            <a:off x="3657600" y="4673600"/>
            <a:ext cx="4635500" cy="636588"/>
            <a:chOff x="1296" y="3103"/>
            <a:chExt cx="2784" cy="401"/>
          </a:xfrm>
        </p:grpSpPr>
        <p:sp>
          <p:nvSpPr>
            <p:cNvPr id="26653"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54" name="Rectangle 5"/>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a:solidFill>
                    <a:srgbClr val="66FF33"/>
                  </a:solidFill>
                  <a:latin typeface="微软雅黑" panose="020B0503020204020204" pitchFamily="34" charset="-122"/>
                  <a:ea typeface="微软雅黑" panose="020B0503020204020204" pitchFamily="34" charset="-122"/>
                </a:rPr>
                <a:t>磁带、光盘</a:t>
              </a:r>
            </a:p>
          </p:txBody>
        </p:sp>
      </p:grpSp>
      <p:grpSp>
        <p:nvGrpSpPr>
          <p:cNvPr id="3" name="Group 6"/>
          <p:cNvGrpSpPr>
            <a:grpSpLocks/>
          </p:cNvGrpSpPr>
          <p:nvPr/>
        </p:nvGrpSpPr>
        <p:grpSpPr bwMode="auto">
          <a:xfrm>
            <a:off x="3949700" y="4079876"/>
            <a:ext cx="4089400" cy="593725"/>
            <a:chOff x="1464" y="2748"/>
            <a:chExt cx="2448" cy="374"/>
          </a:xfrm>
        </p:grpSpPr>
        <p:sp>
          <p:nvSpPr>
            <p:cNvPr id="26651"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52" name="Rectangle 8"/>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a:solidFill>
                    <a:srgbClr val="CCFF66"/>
                  </a:solidFill>
                  <a:latin typeface="微软雅黑" panose="020B0503020204020204" pitchFamily="34" charset="-122"/>
                  <a:ea typeface="微软雅黑" panose="020B0503020204020204" pitchFamily="34" charset="-122"/>
                </a:rPr>
                <a:t>磁盘</a:t>
              </a:r>
            </a:p>
          </p:txBody>
        </p:sp>
      </p:grpSp>
      <p:grpSp>
        <p:nvGrpSpPr>
          <p:cNvPr id="4" name="Group 9"/>
          <p:cNvGrpSpPr>
            <a:grpSpLocks/>
          </p:cNvGrpSpPr>
          <p:nvPr/>
        </p:nvGrpSpPr>
        <p:grpSpPr bwMode="auto">
          <a:xfrm>
            <a:off x="4403725" y="2933701"/>
            <a:ext cx="3168650" cy="574675"/>
            <a:chOff x="1718" y="2040"/>
            <a:chExt cx="1940" cy="362"/>
          </a:xfrm>
        </p:grpSpPr>
        <p:sp>
          <p:nvSpPr>
            <p:cNvPr id="26649"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50" name="Rectangle 11"/>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a:solidFill>
                    <a:srgbClr val="CCFF66"/>
                  </a:solidFill>
                  <a:latin typeface="微软雅黑" panose="020B0503020204020204" pitchFamily="34" charset="-122"/>
                  <a:ea typeface="微软雅黑" panose="020B0503020204020204" pitchFamily="34" charset="-122"/>
                </a:rPr>
                <a:t>Cache(SRAM</a:t>
              </a:r>
              <a:r>
                <a:rPr lang="en-US" altLang="zh-CN" dirty="0">
                  <a:solidFill>
                    <a:srgbClr val="CCFF66"/>
                  </a:solidFill>
                  <a:latin typeface="微软雅黑" panose="020B0503020204020204" pitchFamily="34" charset="-122"/>
                  <a:ea typeface="微软雅黑" panose="020B0503020204020204" pitchFamily="34" charset="-122"/>
                </a:rPr>
                <a:t>)</a:t>
              </a:r>
              <a:endParaRPr lang="en-US" altLang="zh-CN" sz="1600" dirty="0">
                <a:solidFill>
                  <a:srgbClr val="CCFF66"/>
                </a:solidFill>
                <a:latin typeface="微软雅黑" panose="020B0503020204020204" pitchFamily="34" charset="-122"/>
                <a:ea typeface="微软雅黑" panose="020B0503020204020204" pitchFamily="34" charset="-122"/>
              </a:endParaRPr>
            </a:p>
          </p:txBody>
        </p:sp>
      </p:grpSp>
      <p:grpSp>
        <p:nvGrpSpPr>
          <p:cNvPr id="5" name="Group 12"/>
          <p:cNvGrpSpPr>
            <a:grpSpLocks/>
          </p:cNvGrpSpPr>
          <p:nvPr/>
        </p:nvGrpSpPr>
        <p:grpSpPr bwMode="auto">
          <a:xfrm>
            <a:off x="4178300" y="3508376"/>
            <a:ext cx="3619500" cy="606425"/>
            <a:chOff x="1592" y="2402"/>
            <a:chExt cx="2192" cy="382"/>
          </a:xfrm>
        </p:grpSpPr>
        <p:sp>
          <p:nvSpPr>
            <p:cNvPr id="26646"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b="1" dirty="0">
                <a:solidFill>
                  <a:srgbClr val="CCFF66"/>
                </a:solidFill>
                <a:latin typeface="微软雅黑" panose="020B0503020204020204" pitchFamily="34" charset="-122"/>
                <a:ea typeface="微软雅黑" panose="020B0503020204020204" pitchFamily="34" charset="-122"/>
              </a:endParaRPr>
            </a:p>
          </p:txBody>
        </p:sp>
        <p:sp>
          <p:nvSpPr>
            <p:cNvPr id="26647" name="Rectangle 14"/>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a:solidFill>
                  <a:srgbClr val="CCFF66"/>
                </a:solidFill>
                <a:latin typeface="微软雅黑" panose="020B0503020204020204" pitchFamily="34" charset="-122"/>
                <a:ea typeface="微软雅黑" panose="020B0503020204020204" pitchFamily="34" charset="-122"/>
              </a:endParaRPr>
            </a:p>
          </p:txBody>
        </p:sp>
        <p:sp>
          <p:nvSpPr>
            <p:cNvPr id="26648" name="Rectangle 15"/>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dirty="0">
                  <a:solidFill>
                    <a:srgbClr val="CCFF66"/>
                  </a:solidFill>
                  <a:latin typeface="微软雅黑" panose="020B0503020204020204" pitchFamily="34" charset="-122"/>
                  <a:ea typeface="微软雅黑" panose="020B0503020204020204" pitchFamily="34" charset="-122"/>
                </a:rPr>
                <a:t>主存</a:t>
              </a:r>
              <a:r>
                <a:rPr lang="en-US" altLang="zh-CN" dirty="0">
                  <a:solidFill>
                    <a:srgbClr val="CCFF66"/>
                  </a:solidFill>
                  <a:latin typeface="微软雅黑" panose="020B0503020204020204" pitchFamily="34" charset="-122"/>
                  <a:ea typeface="微软雅黑" panose="020B0503020204020204" pitchFamily="34" charset="-122"/>
                </a:rPr>
                <a:t>(DRAM)</a:t>
              </a:r>
            </a:p>
          </p:txBody>
        </p:sp>
      </p:grpSp>
      <p:grpSp>
        <p:nvGrpSpPr>
          <p:cNvPr id="6" name="Group 16"/>
          <p:cNvGrpSpPr>
            <a:grpSpLocks/>
          </p:cNvGrpSpPr>
          <p:nvPr/>
        </p:nvGrpSpPr>
        <p:grpSpPr bwMode="auto">
          <a:xfrm>
            <a:off x="4641850" y="2349501"/>
            <a:ext cx="2679700" cy="536575"/>
            <a:chOff x="1844" y="1680"/>
            <a:chExt cx="1688" cy="338"/>
          </a:xfrm>
        </p:grpSpPr>
        <p:sp>
          <p:nvSpPr>
            <p:cNvPr id="2664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a:latin typeface="微软雅黑" panose="020B0503020204020204" pitchFamily="34" charset="-122"/>
                <a:ea typeface="微软雅黑" panose="020B0503020204020204" pitchFamily="34" charset="-122"/>
              </a:endParaRPr>
            </a:p>
          </p:txBody>
        </p:sp>
        <p:sp>
          <p:nvSpPr>
            <p:cNvPr id="26645" name="Rectangle 18"/>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a:solidFill>
                    <a:srgbClr val="003300"/>
                  </a:solidFill>
                  <a:latin typeface="微软雅黑" panose="020B0503020204020204" pitchFamily="34" charset="-122"/>
                  <a:ea typeface="微软雅黑" panose="020B0503020204020204" pitchFamily="34" charset="-122"/>
                </a:rPr>
                <a:t>CPU</a:t>
              </a:r>
              <a:r>
                <a:rPr lang="zh-CN" altLang="en-US" dirty="0">
                  <a:solidFill>
                    <a:srgbClr val="003300"/>
                  </a:solidFill>
                  <a:latin typeface="微软雅黑" panose="020B0503020204020204" pitchFamily="34" charset="-122"/>
                  <a:ea typeface="微软雅黑" panose="020B0503020204020204" pitchFamily="34" charset="-122"/>
                </a:rPr>
                <a:t>寄存器</a:t>
              </a:r>
            </a:p>
          </p:txBody>
        </p:sp>
      </p:grpSp>
      <p:sp>
        <p:nvSpPr>
          <p:cNvPr id="865299" name="Line 19"/>
          <p:cNvSpPr>
            <a:spLocks noChangeShapeType="1"/>
          </p:cNvSpPr>
          <p:nvPr/>
        </p:nvSpPr>
        <p:spPr bwMode="auto">
          <a:xfrm flipV="1">
            <a:off x="3556000" y="2260600"/>
            <a:ext cx="0" cy="3048000"/>
          </a:xfrm>
          <a:prstGeom prst="line">
            <a:avLst/>
          </a:prstGeom>
          <a:noFill/>
          <a:ln w="57150">
            <a:solidFill>
              <a:srgbClr val="008000"/>
            </a:solidFill>
            <a:round/>
            <a:headEnd/>
            <a:tailEnd type="triangle" w="med" len="me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0" name="Rectangle 20"/>
          <p:cNvSpPr>
            <a:spLocks noChangeArrowheads="1"/>
          </p:cNvSpPr>
          <p:nvPr/>
        </p:nvSpPr>
        <p:spPr bwMode="auto">
          <a:xfrm>
            <a:off x="1784351" y="4027489"/>
            <a:ext cx="1371600" cy="823913"/>
          </a:xfrm>
          <a:prstGeom prst="rect">
            <a:avLst/>
          </a:prstGeom>
          <a:noFill/>
          <a:ln w="12700">
            <a:noFill/>
            <a:miter lim="800000"/>
            <a:headEnd/>
            <a:tailEnd/>
          </a:ln>
        </p:spPr>
        <p:txBody>
          <a:bodyPr lIns="12700" tIns="12700" rIns="12700" bIns="12700"/>
          <a:lstStyle/>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存储速度</a:t>
            </a: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访问频率</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单位成本</a:t>
            </a: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a:p>
            <a:pPr algn="r">
              <a:lnSpc>
                <a:spcPct val="150000"/>
              </a:lnSpc>
              <a:defRPr/>
            </a:pP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865301" name="Line 21"/>
          <p:cNvSpPr>
            <a:spLocks noChangeShapeType="1"/>
          </p:cNvSpPr>
          <p:nvPr/>
        </p:nvSpPr>
        <p:spPr bwMode="auto">
          <a:xfrm flipV="1">
            <a:off x="9474200" y="2339976"/>
            <a:ext cx="0" cy="3044825"/>
          </a:xfrm>
          <a:prstGeom prst="line">
            <a:avLst/>
          </a:prstGeom>
          <a:noFill/>
          <a:ln w="57150">
            <a:solidFill>
              <a:srgbClr val="0000FF"/>
            </a:solidFill>
            <a:round/>
            <a:headEnd type="triangle" w="med" len="med"/>
            <a:tailE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865302" name="Rectangle 22"/>
          <p:cNvSpPr>
            <a:spLocks noChangeArrowheads="1"/>
          </p:cNvSpPr>
          <p:nvPr/>
        </p:nvSpPr>
        <p:spPr bwMode="auto">
          <a:xfrm>
            <a:off x="8521700" y="1905000"/>
            <a:ext cx="1371600" cy="444500"/>
          </a:xfrm>
          <a:prstGeom prst="rect">
            <a:avLst/>
          </a:prstGeom>
          <a:noFill/>
          <a:ln w="12700">
            <a:noFill/>
            <a:miter lim="800000"/>
            <a:headEnd/>
            <a:tailEnd/>
          </a:ln>
        </p:spPr>
        <p:txBody>
          <a:bodyPr lIns="12700" tIns="12700" rIns="12700" bIns="12700"/>
          <a:lstStyle/>
          <a:p>
            <a:pPr algn="r">
              <a:defRPr/>
            </a:pPr>
            <a:r>
              <a:rPr lang="zh-CN" altLang="en-US" sz="2000" dirty="0">
                <a:solidFill>
                  <a:srgbClr val="FF0000"/>
                </a:solidFill>
                <a:latin typeface="微软雅黑" panose="020B0503020204020204" pitchFamily="34" charset="-122"/>
                <a:ea typeface="微软雅黑" panose="020B0503020204020204" pitchFamily="34" charset="-122"/>
              </a:rPr>
              <a:t>存储容量</a:t>
            </a:r>
            <a:endParaRPr lang="en-US" altLang="zh-CN" sz="2000" dirty="0">
              <a:solidFill>
                <a:srgbClr val="FF0000"/>
              </a:solidFill>
              <a:latin typeface="微软雅黑" panose="020B0503020204020204" pitchFamily="34" charset="-122"/>
              <a:ea typeface="微软雅黑" panose="020B0503020204020204" pitchFamily="34" charset="-122"/>
            </a:endParaRPr>
          </a:p>
          <a:p>
            <a:pPr algn="r">
              <a:defRPr/>
            </a:pP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865303" name="AutoShape 23"/>
          <p:cNvSpPr>
            <a:spLocks/>
          </p:cNvSpPr>
          <p:nvPr/>
        </p:nvSpPr>
        <p:spPr bwMode="auto">
          <a:xfrm>
            <a:off x="8318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a:latin typeface="微软雅黑" panose="020B0503020204020204" pitchFamily="34" charset="-122"/>
              <a:ea typeface="微软雅黑" panose="020B0503020204020204" pitchFamily="34" charset="-122"/>
            </a:endParaRPr>
          </a:p>
        </p:txBody>
      </p:sp>
      <p:grpSp>
        <p:nvGrpSpPr>
          <p:cNvPr id="7" name="Group 24"/>
          <p:cNvGrpSpPr>
            <a:grpSpLocks/>
          </p:cNvGrpSpPr>
          <p:nvPr/>
        </p:nvGrpSpPr>
        <p:grpSpPr bwMode="auto">
          <a:xfrm>
            <a:off x="7467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sp>
          <p:nvSpPr>
            <p:cNvPr id="26642" name="AutoShape 26"/>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a:latin typeface="微软雅黑" panose="020B0503020204020204" pitchFamily="34" charset="-122"/>
                <a:ea typeface="微软雅黑" panose="020B0503020204020204" pitchFamily="34" charset="-122"/>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a:latin typeface="微软雅黑" panose="020B0503020204020204" pitchFamily="34" charset="-122"/>
                <a:ea typeface="微软雅黑" panose="020B0503020204020204" pitchFamily="34" charset="-122"/>
              </a:endParaRPr>
            </a:p>
          </p:txBody>
        </p:sp>
      </p:grpSp>
      <p:sp>
        <p:nvSpPr>
          <p:cNvPr id="865308" name="Rectangle 28"/>
          <p:cNvSpPr>
            <a:spLocks noChangeArrowheads="1"/>
          </p:cNvSpPr>
          <p:nvPr/>
        </p:nvSpPr>
        <p:spPr bwMode="auto">
          <a:xfrm>
            <a:off x="8319900" y="4571203"/>
            <a:ext cx="1208087" cy="369888"/>
          </a:xfrm>
          <a:prstGeom prst="rect">
            <a:avLst/>
          </a:prstGeom>
          <a:noFill/>
          <a:ln w="19050" algn="ctr">
            <a:noFill/>
            <a:miter lim="800000"/>
            <a:headEnd/>
            <a:tailEnd/>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外存</a:t>
            </a:r>
            <a:r>
              <a:rPr lang="en-US" altLang="zh-CN" dirty="0">
                <a:solidFill>
                  <a:schemeClr val="accent2"/>
                </a:solidFill>
                <a:latin typeface="微软雅黑" panose="020B0503020204020204" pitchFamily="34" charset="-122"/>
                <a:ea typeface="微软雅黑" panose="020B0503020204020204" pitchFamily="34" charset="-122"/>
              </a:rPr>
              <a:t>/</a:t>
            </a:r>
            <a:r>
              <a:rPr lang="zh-CN" altLang="en-US" dirty="0">
                <a:solidFill>
                  <a:schemeClr val="accent2"/>
                </a:solidFill>
                <a:latin typeface="微软雅黑" panose="020B0503020204020204" pitchFamily="34" charset="-122"/>
                <a:ea typeface="微软雅黑" panose="020B0503020204020204" pitchFamily="34" charset="-122"/>
              </a:rPr>
              <a:t>辅存</a:t>
            </a:r>
          </a:p>
        </p:txBody>
      </p:sp>
      <p:sp>
        <p:nvSpPr>
          <p:cNvPr id="865309" name="Rectangle 29"/>
          <p:cNvSpPr>
            <a:spLocks noChangeArrowheads="1"/>
          </p:cNvSpPr>
          <p:nvPr/>
        </p:nvSpPr>
        <p:spPr bwMode="auto">
          <a:xfrm>
            <a:off x="8343900" y="3352801"/>
            <a:ext cx="641350" cy="366713"/>
          </a:xfrm>
          <a:prstGeom prst="rect">
            <a:avLst/>
          </a:prstGeom>
          <a:noFill/>
          <a:ln w="19050" algn="ctr">
            <a:noFill/>
            <a:miter lim="800000"/>
            <a:headEnd/>
            <a:tailEnd/>
          </a:ln>
        </p:spPr>
        <p:txBody>
          <a:bodyPr wrap="none">
            <a:spAutoFit/>
          </a:bodyPr>
          <a:lstStyle/>
          <a:p>
            <a:pPr algn="r">
              <a:defRPr/>
            </a:pPr>
            <a:r>
              <a:rPr lang="zh-CN" altLang="en-US" dirty="0">
                <a:solidFill>
                  <a:schemeClr val="accent2"/>
                </a:solidFill>
                <a:latin typeface="微软雅黑" panose="020B0503020204020204" pitchFamily="34" charset="-122"/>
                <a:ea typeface="微软雅黑" panose="020B0503020204020204" pitchFamily="34" charset="-122"/>
              </a:rPr>
              <a:t>内存</a:t>
            </a:r>
          </a:p>
        </p:txBody>
      </p:sp>
    </p:spTree>
    <p:extLst>
      <p:ext uri="{BB962C8B-B14F-4D97-AF65-F5344CB8AC3E}">
        <p14:creationId xmlns:p14="http://schemas.microsoft.com/office/powerpoint/2010/main" val="282302885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65309"/>
                                        </p:tgtEl>
                                        <p:attrNameLst>
                                          <p:attrName>style.visibility</p:attrName>
                                        </p:attrNameLst>
                                      </p:cBhvr>
                                      <p:to>
                                        <p:strVal val="visible"/>
                                      </p:to>
                                    </p:set>
                                    <p:anim calcmode="lin" valueType="num">
                                      <p:cBhvr additive="base">
                                        <p:cTn id="42" dur="500" fill="hold"/>
                                        <p:tgtEl>
                                          <p:spTgt spid="865309"/>
                                        </p:tgtEl>
                                        <p:attrNameLst>
                                          <p:attrName>ppt_x</p:attrName>
                                        </p:attrNameLst>
                                      </p:cBhvr>
                                      <p:tavLst>
                                        <p:tav tm="0">
                                          <p:val>
                                            <p:strVal val="#ppt_x"/>
                                          </p:val>
                                        </p:tav>
                                        <p:tav tm="100000">
                                          <p:val>
                                            <p:strVal val="#ppt_x"/>
                                          </p:val>
                                        </p:tav>
                                      </p:tavLst>
                                    </p:anim>
                                    <p:anim calcmode="lin" valueType="num">
                                      <p:cBhvr additive="base">
                                        <p:cTn id="43"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865303"/>
                                        </p:tgtEl>
                                        <p:attrNameLst>
                                          <p:attrName>style.visibility</p:attrName>
                                        </p:attrNameLst>
                                      </p:cBhvr>
                                      <p:to>
                                        <p:strVal val="visible"/>
                                      </p:to>
                                    </p:set>
                                    <p:animEffect transition="in" filter="wipe(up)">
                                      <p:cBhvr>
                                        <p:cTn id="48" dur="500"/>
                                        <p:tgtEl>
                                          <p:spTgt spid="865303"/>
                                        </p:tgtEl>
                                      </p:cBhvr>
                                    </p:animEffect>
                                  </p:childTnLst>
                                </p:cTn>
                              </p:par>
                              <p:par>
                                <p:cTn id="49" presetID="22" presetClass="entr" presetSubtype="1" repeatCount="3000" fill="hold" grpId="0" nodeType="withEffect">
                                  <p:stCondLst>
                                    <p:cond delay="0"/>
                                  </p:stCondLst>
                                  <p:childTnLst>
                                    <p:set>
                                      <p:cBhvr>
                                        <p:cTn id="50" dur="1" fill="hold">
                                          <p:stCondLst>
                                            <p:cond delay="0"/>
                                          </p:stCondLst>
                                        </p:cTn>
                                        <p:tgtEl>
                                          <p:spTgt spid="865308"/>
                                        </p:tgtEl>
                                        <p:attrNameLst>
                                          <p:attrName>style.visibility</p:attrName>
                                        </p:attrNameLst>
                                      </p:cBhvr>
                                      <p:to>
                                        <p:strVal val="visible"/>
                                      </p:to>
                                    </p:set>
                                    <p:animEffect transition="in" filter="wipe(up)">
                                      <p:cBhvr>
                                        <p:cTn id="51" dur="500"/>
                                        <p:tgtEl>
                                          <p:spTgt spid="86530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65300"/>
                                        </p:tgtEl>
                                        <p:attrNameLst>
                                          <p:attrName>style.visibility</p:attrName>
                                        </p:attrNameLst>
                                      </p:cBhvr>
                                      <p:to>
                                        <p:strVal val="visible"/>
                                      </p:to>
                                    </p:set>
                                    <p:anim calcmode="lin" valueType="num">
                                      <p:cBhvr additive="base">
                                        <p:cTn id="56" dur="500" fill="hold"/>
                                        <p:tgtEl>
                                          <p:spTgt spid="865300"/>
                                        </p:tgtEl>
                                        <p:attrNameLst>
                                          <p:attrName>ppt_x</p:attrName>
                                        </p:attrNameLst>
                                      </p:cBhvr>
                                      <p:tavLst>
                                        <p:tav tm="0">
                                          <p:val>
                                            <p:strVal val="#ppt_x"/>
                                          </p:val>
                                        </p:tav>
                                        <p:tav tm="100000">
                                          <p:val>
                                            <p:strVal val="#ppt_x"/>
                                          </p:val>
                                        </p:tav>
                                      </p:tavLst>
                                    </p:anim>
                                    <p:anim calcmode="lin" valueType="num">
                                      <p:cBhvr additive="base">
                                        <p:cTn id="57"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4" fill="hold" nodeType="clickEffect">
                                  <p:stCondLst>
                                    <p:cond delay="0"/>
                                  </p:stCondLst>
                                  <p:childTnLst>
                                    <p:set>
                                      <p:cBhvr>
                                        <p:cTn id="61" dur="1" fill="hold">
                                          <p:stCondLst>
                                            <p:cond delay="0"/>
                                          </p:stCondLst>
                                        </p:cTn>
                                        <p:tgtEl>
                                          <p:spTgt spid="865299"/>
                                        </p:tgtEl>
                                        <p:attrNameLst>
                                          <p:attrName>style.visibility</p:attrName>
                                        </p:attrNameLst>
                                      </p:cBhvr>
                                      <p:to>
                                        <p:strVal val="visible"/>
                                      </p:to>
                                    </p:set>
                                    <p:anim calcmode="lin" valueType="num">
                                      <p:cBhvr>
                                        <p:cTn id="62" dur="2000" fill="hold"/>
                                        <p:tgtEl>
                                          <p:spTgt spid="865299"/>
                                        </p:tgtEl>
                                        <p:attrNameLst>
                                          <p:attrName>ppt_x</p:attrName>
                                        </p:attrNameLst>
                                      </p:cBhvr>
                                      <p:tavLst>
                                        <p:tav tm="0">
                                          <p:val>
                                            <p:strVal val="#ppt_x"/>
                                          </p:val>
                                        </p:tav>
                                        <p:tav tm="100000">
                                          <p:val>
                                            <p:strVal val="#ppt_x"/>
                                          </p:val>
                                        </p:tav>
                                      </p:tavLst>
                                    </p:anim>
                                    <p:anim calcmode="lin" valueType="num">
                                      <p:cBhvr>
                                        <p:cTn id="63" dur="2000" fill="hold"/>
                                        <p:tgtEl>
                                          <p:spTgt spid="865299"/>
                                        </p:tgtEl>
                                        <p:attrNameLst>
                                          <p:attrName>ppt_y</p:attrName>
                                        </p:attrNameLst>
                                      </p:cBhvr>
                                      <p:tavLst>
                                        <p:tav tm="0">
                                          <p:val>
                                            <p:strVal val="#ppt_y+#ppt_h/2"/>
                                          </p:val>
                                        </p:tav>
                                        <p:tav tm="100000">
                                          <p:val>
                                            <p:strVal val="#ppt_y"/>
                                          </p:val>
                                        </p:tav>
                                      </p:tavLst>
                                    </p:anim>
                                    <p:anim calcmode="lin" valueType="num">
                                      <p:cBhvr>
                                        <p:cTn id="64" dur="2000" fill="hold"/>
                                        <p:tgtEl>
                                          <p:spTgt spid="865299"/>
                                        </p:tgtEl>
                                        <p:attrNameLst>
                                          <p:attrName>ppt_w</p:attrName>
                                        </p:attrNameLst>
                                      </p:cBhvr>
                                      <p:tavLst>
                                        <p:tav tm="0">
                                          <p:val>
                                            <p:strVal val="#ppt_w"/>
                                          </p:val>
                                        </p:tav>
                                        <p:tav tm="100000">
                                          <p:val>
                                            <p:strVal val="#ppt_w"/>
                                          </p:val>
                                        </p:tav>
                                      </p:tavLst>
                                    </p:anim>
                                    <p:anim calcmode="lin" valueType="num">
                                      <p:cBhvr>
                                        <p:cTn id="65"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865302"/>
                                        </p:tgtEl>
                                        <p:attrNameLst>
                                          <p:attrName>style.visibility</p:attrName>
                                        </p:attrNameLst>
                                      </p:cBhvr>
                                      <p:to>
                                        <p:strVal val="visible"/>
                                      </p:to>
                                    </p:set>
                                    <p:anim calcmode="lin" valueType="num">
                                      <p:cBhvr additive="base">
                                        <p:cTn id="70" dur="500" fill="hold"/>
                                        <p:tgtEl>
                                          <p:spTgt spid="865302"/>
                                        </p:tgtEl>
                                        <p:attrNameLst>
                                          <p:attrName>ppt_x</p:attrName>
                                        </p:attrNameLst>
                                      </p:cBhvr>
                                      <p:tavLst>
                                        <p:tav tm="0">
                                          <p:val>
                                            <p:strVal val="#ppt_x"/>
                                          </p:val>
                                        </p:tav>
                                        <p:tav tm="100000">
                                          <p:val>
                                            <p:strVal val="#ppt_x"/>
                                          </p:val>
                                        </p:tav>
                                      </p:tavLst>
                                    </p:anim>
                                    <p:anim calcmode="lin" valueType="num">
                                      <p:cBhvr additive="base">
                                        <p:cTn id="71"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nodeType="clickEffect">
                                  <p:stCondLst>
                                    <p:cond delay="0"/>
                                  </p:stCondLst>
                                  <p:childTnLst>
                                    <p:set>
                                      <p:cBhvr>
                                        <p:cTn id="75" dur="1" fill="hold">
                                          <p:stCondLst>
                                            <p:cond delay="0"/>
                                          </p:stCondLst>
                                        </p:cTn>
                                        <p:tgtEl>
                                          <p:spTgt spid="865301"/>
                                        </p:tgtEl>
                                        <p:attrNameLst>
                                          <p:attrName>style.visibility</p:attrName>
                                        </p:attrNameLst>
                                      </p:cBhvr>
                                      <p:to>
                                        <p:strVal val="visible"/>
                                      </p:to>
                                    </p:set>
                                    <p:anim calcmode="lin" valueType="num">
                                      <p:cBhvr>
                                        <p:cTn id="76" dur="2000" fill="hold"/>
                                        <p:tgtEl>
                                          <p:spTgt spid="865301"/>
                                        </p:tgtEl>
                                        <p:attrNameLst>
                                          <p:attrName>ppt_x</p:attrName>
                                        </p:attrNameLst>
                                      </p:cBhvr>
                                      <p:tavLst>
                                        <p:tav tm="0">
                                          <p:val>
                                            <p:strVal val="#ppt_x"/>
                                          </p:val>
                                        </p:tav>
                                        <p:tav tm="100000">
                                          <p:val>
                                            <p:strVal val="#ppt_x"/>
                                          </p:val>
                                        </p:tav>
                                      </p:tavLst>
                                    </p:anim>
                                    <p:anim calcmode="lin" valueType="num">
                                      <p:cBhvr>
                                        <p:cTn id="77" dur="2000" fill="hold"/>
                                        <p:tgtEl>
                                          <p:spTgt spid="865301"/>
                                        </p:tgtEl>
                                        <p:attrNameLst>
                                          <p:attrName>ppt_y</p:attrName>
                                        </p:attrNameLst>
                                      </p:cBhvr>
                                      <p:tavLst>
                                        <p:tav tm="0">
                                          <p:val>
                                            <p:strVal val="#ppt_y-#ppt_h/2"/>
                                          </p:val>
                                        </p:tav>
                                        <p:tav tm="100000">
                                          <p:val>
                                            <p:strVal val="#ppt_y"/>
                                          </p:val>
                                        </p:tav>
                                      </p:tavLst>
                                    </p:anim>
                                    <p:anim calcmode="lin" valueType="num">
                                      <p:cBhvr>
                                        <p:cTn id="78" dur="2000" fill="hold"/>
                                        <p:tgtEl>
                                          <p:spTgt spid="865301"/>
                                        </p:tgtEl>
                                        <p:attrNameLst>
                                          <p:attrName>ppt_w</p:attrName>
                                        </p:attrNameLst>
                                      </p:cBhvr>
                                      <p:tavLst>
                                        <p:tav tm="0">
                                          <p:val>
                                            <p:strVal val="#ppt_w"/>
                                          </p:val>
                                        </p:tav>
                                        <p:tav tm="100000">
                                          <p:val>
                                            <p:strVal val="#ppt_w"/>
                                          </p:val>
                                        </p:tav>
                                      </p:tavLst>
                                    </p:anim>
                                    <p:anim calcmode="lin" valueType="num">
                                      <p:cBhvr>
                                        <p:cTn id="79" dur="2000" fill="hold"/>
                                        <p:tgtEl>
                                          <p:spTgt spid="8653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第三章 </a:t>
            </a:r>
          </a:p>
        </p:txBody>
      </p:sp>
      <p:grpSp>
        <p:nvGrpSpPr>
          <p:cNvPr id="34" name="组合 4179"/>
          <p:cNvGrpSpPr/>
          <p:nvPr/>
        </p:nvGrpSpPr>
        <p:grpSpPr bwMode="auto">
          <a:xfrm>
            <a:off x="747560" y="969994"/>
            <a:ext cx="6940992" cy="459986"/>
            <a:chOff x="-96346" y="0"/>
            <a:chExt cx="5282511" cy="524627"/>
          </a:xfrm>
        </p:grpSpPr>
        <p:sp>
          <p:nvSpPr>
            <p:cNvPr id="35"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1</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36"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37" name="文本框 4183"/>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存储体系的层次化结构</a:t>
              </a:r>
              <a:endParaRPr lang="zh-CN" altLang="en-US" sz="2275" dirty="0">
                <a:solidFill>
                  <a:schemeClr val="bg1"/>
                </a:solidFill>
                <a:latin typeface="微软雅黑" panose="020B0503020204020204" pitchFamily="34" charset="-122"/>
                <a:ea typeface="微软雅黑" panose="020B0503020204020204" pitchFamily="34" charset="-122"/>
              </a:endParaRPr>
            </a:p>
          </p:txBody>
        </p:sp>
      </p:grpSp>
      <p:sp>
        <p:nvSpPr>
          <p:cNvPr id="4" name="矩形 3"/>
          <p:cNvSpPr/>
          <p:nvPr/>
        </p:nvSpPr>
        <p:spPr>
          <a:xfrm>
            <a:off x="1367999" y="5417804"/>
            <a:ext cx="8769076" cy="555665"/>
          </a:xfrm>
          <a:prstGeom prst="rect">
            <a:avLst/>
          </a:prstGeom>
        </p:spPr>
        <p:txBody>
          <a:bodyPr wrap="square">
            <a:spAutoFit/>
          </a:bodyPr>
          <a:lstStyle/>
          <a:p>
            <a:pPr algn="ctr">
              <a:lnSpc>
                <a:spcPct val="150000"/>
              </a:lnSpc>
            </a:pPr>
            <a:r>
              <a:rPr lang="en-US" altLang="zh-CN" sz="2275" dirty="0">
                <a:latin typeface="微软雅黑" panose="020B0503020204020204" pitchFamily="34" charset="-122"/>
                <a:ea typeface="微软雅黑" panose="020B0503020204020204" pitchFamily="34" charset="-122"/>
              </a:rPr>
              <a:t>CPU</a:t>
            </a:r>
            <a:r>
              <a:rPr lang="zh-CN" altLang="en-US" sz="2275" dirty="0">
                <a:latin typeface="微软雅黑" panose="020B0503020204020204" pitchFamily="34" charset="-122"/>
                <a:ea typeface="微软雅黑" panose="020B0503020204020204" pitchFamily="34" charset="-122"/>
              </a:rPr>
              <a:t>访问到的存储系统具有</a:t>
            </a:r>
            <a:r>
              <a:rPr lang="en-US" altLang="zh-CN" sz="2275" dirty="0">
                <a:latin typeface="微软雅黑" panose="020B0503020204020204" pitchFamily="34" charset="-122"/>
                <a:ea typeface="微软雅黑" panose="020B0503020204020204" pitchFamily="34" charset="-122"/>
              </a:rPr>
              <a:t>Cache</a:t>
            </a:r>
            <a:r>
              <a:rPr lang="zh-CN" altLang="en-US" sz="2275" dirty="0">
                <a:latin typeface="微软雅黑" panose="020B0503020204020204" pitchFamily="34" charset="-122"/>
                <a:ea typeface="微软雅黑" panose="020B0503020204020204" pitchFamily="34" charset="-122"/>
              </a:rPr>
              <a:t>的速度，辅存的容量和价格</a:t>
            </a:r>
          </a:p>
        </p:txBody>
      </p:sp>
      <p:grpSp>
        <p:nvGrpSpPr>
          <p:cNvPr id="9" name="组合 8"/>
          <p:cNvGrpSpPr/>
          <p:nvPr/>
        </p:nvGrpSpPr>
        <p:grpSpPr>
          <a:xfrm>
            <a:off x="2271180" y="1839724"/>
            <a:ext cx="6487331" cy="3452505"/>
            <a:chOff x="214901" y="1940136"/>
            <a:chExt cx="6842107" cy="3641314"/>
          </a:xfrm>
        </p:grpSpPr>
        <p:grpSp>
          <p:nvGrpSpPr>
            <p:cNvPr id="7" name="组合 6"/>
            <p:cNvGrpSpPr/>
            <p:nvPr/>
          </p:nvGrpSpPr>
          <p:grpSpPr>
            <a:xfrm>
              <a:off x="1060796" y="1940136"/>
              <a:ext cx="5996212" cy="3641314"/>
              <a:chOff x="1035396" y="1940136"/>
              <a:chExt cx="5996212" cy="3641314"/>
            </a:xfrm>
          </p:grpSpPr>
          <p:grpSp>
            <p:nvGrpSpPr>
              <p:cNvPr id="5" name="组合 4"/>
              <p:cNvGrpSpPr/>
              <p:nvPr/>
            </p:nvGrpSpPr>
            <p:grpSpPr>
              <a:xfrm>
                <a:off x="1035396" y="1940136"/>
                <a:ext cx="5996212" cy="3203364"/>
                <a:chOff x="6178896" y="2092536"/>
                <a:chExt cx="5996212" cy="3203364"/>
              </a:xfrm>
            </p:grpSpPr>
            <p:sp>
              <p:nvSpPr>
                <p:cNvPr id="23" name="Rectangle 7"/>
                <p:cNvSpPr>
                  <a:spLocks noChangeArrowheads="1"/>
                </p:cNvSpPr>
                <p:nvPr/>
              </p:nvSpPr>
              <p:spPr bwMode="auto">
                <a:xfrm>
                  <a:off x="6610896" y="3210880"/>
                  <a:ext cx="720080" cy="663389"/>
                </a:xfrm>
                <a:prstGeom prst="rect">
                  <a:avLst/>
                </a:prstGeom>
                <a:solidFill>
                  <a:srgbClr val="9966FF">
                    <a:alpha val="70195"/>
                  </a:srgbClr>
                </a:solidFill>
                <a:ln w="19050">
                  <a:solidFill>
                    <a:srgbClr val="00206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517" dirty="0">
                      <a:latin typeface="微软雅黑" panose="020B0503020204020204" pitchFamily="34" charset="-122"/>
                      <a:ea typeface="微软雅黑" panose="020B0503020204020204" pitchFamily="34" charset="-122"/>
                    </a:rPr>
                    <a:t>Cache</a:t>
                  </a:r>
                  <a:r>
                    <a:rPr lang="en-US" altLang="zh-CN" sz="1517" dirty="0">
                      <a:latin typeface="Times New Roman" panose="02020603050405020304" pitchFamily="18" charset="0"/>
                    </a:rPr>
                    <a:t> </a:t>
                  </a:r>
                  <a:endParaRPr lang="en-US" altLang="zh-CN" sz="1517" b="1" dirty="0">
                    <a:latin typeface="Times New Roman" panose="02020603050405020304" pitchFamily="18" charset="0"/>
                  </a:endParaRPr>
                </a:p>
              </p:txBody>
            </p:sp>
            <p:sp>
              <p:nvSpPr>
                <p:cNvPr id="39" name="Line 11"/>
                <p:cNvSpPr>
                  <a:spLocks noChangeShapeType="1"/>
                </p:cNvSpPr>
                <p:nvPr/>
              </p:nvSpPr>
              <p:spPr bwMode="auto">
                <a:xfrm>
                  <a:off x="6178896" y="3543300"/>
                  <a:ext cx="396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707"/>
                </a:p>
              </p:txBody>
            </p:sp>
            <p:sp>
              <p:nvSpPr>
                <p:cNvPr id="40" name="Line 11"/>
                <p:cNvSpPr>
                  <a:spLocks noChangeShapeType="1"/>
                </p:cNvSpPr>
                <p:nvPr/>
              </p:nvSpPr>
              <p:spPr bwMode="auto">
                <a:xfrm>
                  <a:off x="7343676" y="3534916"/>
                  <a:ext cx="396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707"/>
                </a:p>
              </p:txBody>
            </p:sp>
            <p:sp>
              <p:nvSpPr>
                <p:cNvPr id="41" name="Line 11"/>
                <p:cNvSpPr>
                  <a:spLocks noChangeShapeType="1"/>
                </p:cNvSpPr>
                <p:nvPr/>
              </p:nvSpPr>
              <p:spPr bwMode="auto">
                <a:xfrm>
                  <a:off x="9076020" y="3570920"/>
                  <a:ext cx="39600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707"/>
                </a:p>
              </p:txBody>
            </p:sp>
            <p:grpSp>
              <p:nvGrpSpPr>
                <p:cNvPr id="3" name="组合 2"/>
                <p:cNvGrpSpPr/>
                <p:nvPr/>
              </p:nvGrpSpPr>
              <p:grpSpPr>
                <a:xfrm>
                  <a:off x="9499724" y="2092536"/>
                  <a:ext cx="2675384" cy="3203364"/>
                  <a:chOff x="9499724" y="1914736"/>
                  <a:chExt cx="2675384" cy="3203364"/>
                </a:xfrm>
              </p:grpSpPr>
              <p:sp>
                <p:nvSpPr>
                  <p:cNvPr id="25" name="Rectangle 9"/>
                  <p:cNvSpPr/>
                  <p:nvPr/>
                </p:nvSpPr>
                <p:spPr>
                  <a:xfrm>
                    <a:off x="9499724" y="1914736"/>
                    <a:ext cx="2675384" cy="3203364"/>
                  </a:xfrm>
                  <a:prstGeom prst="rect">
                    <a:avLst/>
                  </a:prstGeom>
                  <a:noFill/>
                  <a:ln w="9525" cap="flat" cmpd="sng">
                    <a:solidFill>
                      <a:schemeClr val="tx1"/>
                    </a:solidFill>
                    <a:prstDash val="dash"/>
                    <a:miter/>
                    <a:headEnd type="none" w="med" len="med"/>
                    <a:tailEnd type="none" w="med" len="med"/>
                  </a:ln>
                </p:spPr>
                <p:txBody>
                  <a:bodyPr wrap="none" anchor="ctr"/>
                  <a:lstStyle/>
                  <a:p>
                    <a:pPr algn="ctr" eaLnBrk="1" hangingPunct="1">
                      <a:buFont typeface="Arial" panose="020B0604020202020204" pitchFamily="34" charset="0"/>
                      <a:buNone/>
                      <a:defRPr/>
                    </a:pPr>
                    <a:endParaRPr lang="zh-CN" altLang="en-US" sz="3413" b="1" noProof="1">
                      <a:solidFill>
                        <a:schemeClr val="accent3"/>
                      </a:solidFill>
                      <a:latin typeface="Times New Roman" panose="02020603050405020304" pitchFamily="18" charset="0"/>
                      <a:sym typeface="+mn-ea"/>
                    </a:endParaRPr>
                  </a:p>
                </p:txBody>
              </p:sp>
              <p:pic>
                <p:nvPicPr>
                  <p:cNvPr id="42"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9510425" y="19905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145425" y="19778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780425" y="19905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8"/>
                  <p:cNvPicPr>
                    <a:picLocks noChangeAspect="1"/>
                  </p:cNvPicPr>
                  <p:nvPr/>
                </p:nvPicPr>
                <p:blipFill>
                  <a:blip r:embed="rId4" cstate="print">
                    <a:extLst>
                      <a:ext uri="{28A0092B-C50C-407E-A947-70E740481C1C}">
                        <a14:useLocalDpi xmlns:a14="http://schemas.microsoft.com/office/drawing/2010/main" val="0"/>
                      </a:ext>
                    </a:extLst>
                  </a:blip>
                  <a:srcRect l="7875" r="7875"/>
                  <a:stretch>
                    <a:fillRect/>
                  </a:stretch>
                </p:blipFill>
                <p:spPr bwMode="auto">
                  <a:xfrm>
                    <a:off x="11402725" y="1990545"/>
                    <a:ext cx="713075"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9535825" y="27652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170825" y="27525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805825" y="27652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8"/>
                  <p:cNvPicPr>
                    <a:picLocks noChangeAspect="1"/>
                  </p:cNvPicPr>
                  <p:nvPr/>
                </p:nvPicPr>
                <p:blipFill>
                  <a:blip r:embed="rId5" cstate="print">
                    <a:extLst>
                      <a:ext uri="{28A0092B-C50C-407E-A947-70E740481C1C}">
                        <a14:useLocalDpi xmlns:a14="http://schemas.microsoft.com/office/drawing/2010/main" val="0"/>
                      </a:ext>
                    </a:extLst>
                  </a:blip>
                  <a:srcRect l="7875" r="7875"/>
                  <a:stretch>
                    <a:fillRect/>
                  </a:stretch>
                </p:blipFill>
                <p:spPr bwMode="auto">
                  <a:xfrm>
                    <a:off x="11428125" y="2765245"/>
                    <a:ext cx="738475"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9548525" y="35526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183525" y="35399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818525" y="35526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8"/>
                  <p:cNvPicPr>
                    <a:picLocks noChangeAspect="1"/>
                  </p:cNvPicPr>
                  <p:nvPr/>
                </p:nvPicPr>
                <p:blipFill>
                  <a:blip r:embed="rId4" cstate="print">
                    <a:extLst>
                      <a:ext uri="{28A0092B-C50C-407E-A947-70E740481C1C}">
                        <a14:useLocalDpi xmlns:a14="http://schemas.microsoft.com/office/drawing/2010/main" val="0"/>
                      </a:ext>
                    </a:extLst>
                  </a:blip>
                  <a:srcRect l="7875" r="7875"/>
                  <a:stretch>
                    <a:fillRect/>
                  </a:stretch>
                </p:blipFill>
                <p:spPr bwMode="auto">
                  <a:xfrm>
                    <a:off x="11440825" y="3552645"/>
                    <a:ext cx="713075"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9548525" y="42892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183525" y="42765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818525" y="42892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8"/>
                  <p:cNvPicPr>
                    <a:picLocks noChangeAspect="1"/>
                  </p:cNvPicPr>
                  <p:nvPr/>
                </p:nvPicPr>
                <p:blipFill>
                  <a:blip r:embed="rId5" cstate="print">
                    <a:extLst>
                      <a:ext uri="{28A0092B-C50C-407E-A947-70E740481C1C}">
                        <a14:useLocalDpi xmlns:a14="http://schemas.microsoft.com/office/drawing/2010/main" val="0"/>
                      </a:ext>
                    </a:extLst>
                  </a:blip>
                  <a:srcRect l="7875" r="7875"/>
                  <a:stretch>
                    <a:fillRect/>
                  </a:stretch>
                </p:blipFill>
                <p:spPr bwMode="auto">
                  <a:xfrm>
                    <a:off x="11428125" y="4289245"/>
                    <a:ext cx="738475"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 name="文本框 5"/>
              <p:cNvSpPr txBox="1"/>
              <p:nvPr/>
            </p:nvSpPr>
            <p:spPr>
              <a:xfrm>
                <a:off x="5308600" y="5207000"/>
                <a:ext cx="876300" cy="374450"/>
              </a:xfrm>
              <a:prstGeom prst="rect">
                <a:avLst/>
              </a:prstGeom>
              <a:noFill/>
            </p:spPr>
            <p:txBody>
              <a:bodyPr wrap="square" rtlCol="0">
                <a:spAutoFit/>
              </a:bodyPr>
              <a:lstStyle/>
              <a:p>
                <a:r>
                  <a:rPr lang="zh-CN" altLang="en-US" sz="1707" dirty="0"/>
                  <a:t>  </a:t>
                </a:r>
                <a:r>
                  <a:rPr lang="zh-CN" altLang="en-US" sz="1707" dirty="0">
                    <a:latin typeface="微软雅黑" panose="020B0503020204020204" pitchFamily="34" charset="-122"/>
                    <a:ea typeface="微软雅黑" panose="020B0503020204020204" pitchFamily="34" charset="-122"/>
                  </a:rPr>
                  <a:t>辅存</a:t>
                </a:r>
              </a:p>
            </p:txBody>
          </p:sp>
        </p:grpSp>
        <p:grpSp>
          <p:nvGrpSpPr>
            <p:cNvPr id="8" name="组合 7"/>
            <p:cNvGrpSpPr/>
            <p:nvPr/>
          </p:nvGrpSpPr>
          <p:grpSpPr>
            <a:xfrm>
              <a:off x="2648567" y="2473042"/>
              <a:ext cx="1257689" cy="1832998"/>
              <a:chOff x="2483467" y="2473042"/>
              <a:chExt cx="1257689" cy="1832998"/>
            </a:xfrm>
          </p:grpSpPr>
          <p:pic>
            <p:nvPicPr>
              <p:cNvPr id="58"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83467" y="2473042"/>
                <a:ext cx="1257689" cy="8931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9"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83467" y="3412842"/>
                <a:ext cx="1257689" cy="8931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60"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4901" y="2908300"/>
              <a:ext cx="920384" cy="93459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61" name="标题 1">
            <a:extLst>
              <a:ext uri="{FF2B5EF4-FFF2-40B4-BE49-F238E27FC236}">
                <a16:creationId xmlns:a16="http://schemas.microsoft.com/office/drawing/2014/main" id="{A34A0397-6182-44C8-B8FA-78ED7FB9FEE2}"/>
              </a:ext>
            </a:extLst>
          </p:cNvPr>
          <p:cNvSpPr>
            <a:spLocks noGrp="1"/>
          </p:cNvSpPr>
          <p:nvPr>
            <p:ph type="title"/>
          </p:nvPr>
        </p:nvSpPr>
        <p:spPr>
          <a:xfrm>
            <a:off x="465680" y="245155"/>
            <a:ext cx="6611810" cy="617641"/>
          </a:xfrm>
        </p:spPr>
        <p:txBody>
          <a:bodyPr>
            <a:normAutofit/>
          </a:bodyPr>
          <a:lstStyle/>
          <a:p>
            <a:r>
              <a:rPr lang="en-US" altLang="zh-CN" dirty="0"/>
              <a:t>4.1.4 </a:t>
            </a:r>
            <a:r>
              <a:rPr lang="zh-CN" altLang="en-US" dirty="0"/>
              <a:t>存储系统的层次结构</a:t>
            </a:r>
          </a:p>
        </p:txBody>
      </p:sp>
    </p:spTree>
    <p:extLst>
      <p:ext uri="{BB962C8B-B14F-4D97-AF65-F5344CB8AC3E}">
        <p14:creationId xmlns:p14="http://schemas.microsoft.com/office/powerpoint/2010/main" val="3583168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第三章 </a:t>
            </a:r>
          </a:p>
        </p:txBody>
      </p:sp>
      <p:grpSp>
        <p:nvGrpSpPr>
          <p:cNvPr id="34" name="组合 4179"/>
          <p:cNvGrpSpPr/>
          <p:nvPr/>
        </p:nvGrpSpPr>
        <p:grpSpPr bwMode="auto">
          <a:xfrm>
            <a:off x="747560" y="893778"/>
            <a:ext cx="6940992" cy="459986"/>
            <a:chOff x="-96346" y="0"/>
            <a:chExt cx="5282511" cy="524627"/>
          </a:xfrm>
        </p:grpSpPr>
        <p:sp>
          <p:nvSpPr>
            <p:cNvPr id="35"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1</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36"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37" name="文本框 4183"/>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存储体系的层次化结构</a:t>
              </a:r>
              <a:endParaRPr lang="zh-CN" altLang="en-US" sz="2275" dirty="0">
                <a:solidFill>
                  <a:schemeClr val="bg1"/>
                </a:solidFill>
                <a:latin typeface="微软雅黑" panose="020B0503020204020204" pitchFamily="34" charset="-122"/>
                <a:ea typeface="微软雅黑" panose="020B0503020204020204" pitchFamily="34" charset="-122"/>
              </a:endParaRPr>
            </a:p>
          </p:txBody>
        </p:sp>
      </p:grpSp>
      <p:sp>
        <p:nvSpPr>
          <p:cNvPr id="23" name="Rectangle 7"/>
          <p:cNvSpPr>
            <a:spLocks noChangeArrowheads="1"/>
          </p:cNvSpPr>
          <p:nvPr/>
        </p:nvSpPr>
        <p:spPr bwMode="auto">
          <a:xfrm>
            <a:off x="3086853" y="2900081"/>
            <a:ext cx="621394" cy="628991"/>
          </a:xfrm>
          <a:prstGeom prst="rect">
            <a:avLst/>
          </a:prstGeom>
          <a:solidFill>
            <a:srgbClr val="9966FF">
              <a:alpha val="70195"/>
            </a:srgbClr>
          </a:solidFill>
          <a:ln w="19050">
            <a:solidFill>
              <a:srgbClr val="00206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517" dirty="0">
                <a:latin typeface="微软雅黑" panose="020B0503020204020204" pitchFamily="34" charset="-122"/>
                <a:ea typeface="微软雅黑" panose="020B0503020204020204" pitchFamily="34" charset="-122"/>
              </a:rPr>
              <a:t>L2</a:t>
            </a:r>
          </a:p>
          <a:p>
            <a:pPr algn="ctr" eaLnBrk="1" hangingPunct="1">
              <a:spcBef>
                <a:spcPct val="0"/>
              </a:spcBef>
              <a:buFontTx/>
              <a:buNone/>
            </a:pPr>
            <a:r>
              <a:rPr lang="en-US" altLang="zh-CN" sz="1517" dirty="0">
                <a:latin typeface="微软雅黑" panose="020B0503020204020204" pitchFamily="34" charset="-122"/>
                <a:ea typeface="微软雅黑" panose="020B0503020204020204" pitchFamily="34" charset="-122"/>
              </a:rPr>
              <a:t>Cache</a:t>
            </a:r>
            <a:r>
              <a:rPr lang="en-US" altLang="zh-CN" sz="1517" dirty="0">
                <a:latin typeface="Times New Roman" panose="02020603050405020304" pitchFamily="18" charset="0"/>
              </a:rPr>
              <a:t> </a:t>
            </a:r>
            <a:endParaRPr lang="en-US" altLang="zh-CN" sz="1517" b="1" dirty="0">
              <a:latin typeface="Times New Roman" panose="02020603050405020304" pitchFamily="18" charset="0"/>
            </a:endParaRPr>
          </a:p>
        </p:txBody>
      </p:sp>
      <p:sp>
        <p:nvSpPr>
          <p:cNvPr id="39" name="Line 11"/>
          <p:cNvSpPr>
            <a:spLocks noChangeShapeType="1"/>
          </p:cNvSpPr>
          <p:nvPr/>
        </p:nvSpPr>
        <p:spPr bwMode="auto">
          <a:xfrm>
            <a:off x="2387246" y="3224791"/>
            <a:ext cx="68266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707"/>
          </a:p>
        </p:txBody>
      </p:sp>
      <p:sp>
        <p:nvSpPr>
          <p:cNvPr id="40" name="Line 11"/>
          <p:cNvSpPr>
            <a:spLocks noChangeShapeType="1"/>
          </p:cNvSpPr>
          <p:nvPr/>
        </p:nvSpPr>
        <p:spPr bwMode="auto">
          <a:xfrm>
            <a:off x="3720289" y="3207314"/>
            <a:ext cx="37546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707"/>
          </a:p>
        </p:txBody>
      </p:sp>
      <p:sp>
        <p:nvSpPr>
          <p:cNvPr id="41" name="Line 11"/>
          <p:cNvSpPr>
            <a:spLocks noChangeShapeType="1"/>
          </p:cNvSpPr>
          <p:nvPr/>
        </p:nvSpPr>
        <p:spPr bwMode="auto">
          <a:xfrm>
            <a:off x="5362808" y="3241452"/>
            <a:ext cx="85333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707"/>
          </a:p>
        </p:txBody>
      </p:sp>
      <p:grpSp>
        <p:nvGrpSpPr>
          <p:cNvPr id="3" name="组合 2"/>
          <p:cNvGrpSpPr/>
          <p:nvPr/>
        </p:nvGrpSpPr>
        <p:grpSpPr>
          <a:xfrm>
            <a:off x="6259961" y="1839724"/>
            <a:ext cx="2536660" cy="3037264"/>
            <a:chOff x="9499724" y="1914736"/>
            <a:chExt cx="2675384" cy="3203364"/>
          </a:xfrm>
        </p:grpSpPr>
        <p:sp>
          <p:nvSpPr>
            <p:cNvPr id="25" name="Rectangle 9"/>
            <p:cNvSpPr/>
            <p:nvPr/>
          </p:nvSpPr>
          <p:spPr>
            <a:xfrm>
              <a:off x="9499724" y="1914736"/>
              <a:ext cx="2675384" cy="3203364"/>
            </a:xfrm>
            <a:prstGeom prst="rect">
              <a:avLst/>
            </a:prstGeom>
            <a:noFill/>
            <a:ln w="9525" cap="flat" cmpd="sng">
              <a:solidFill>
                <a:schemeClr val="tx1"/>
              </a:solidFill>
              <a:prstDash val="dash"/>
              <a:miter/>
              <a:headEnd type="none" w="med" len="med"/>
              <a:tailEnd type="none" w="med" len="med"/>
            </a:ln>
          </p:spPr>
          <p:txBody>
            <a:bodyPr wrap="none" anchor="ctr"/>
            <a:lstStyle/>
            <a:p>
              <a:pPr algn="ctr" eaLnBrk="1" hangingPunct="1">
                <a:buFont typeface="Arial" panose="020B0604020202020204" pitchFamily="34" charset="0"/>
                <a:buNone/>
                <a:defRPr/>
              </a:pPr>
              <a:endParaRPr lang="zh-CN" altLang="en-US" sz="3413" b="1" noProof="1">
                <a:solidFill>
                  <a:schemeClr val="accent3"/>
                </a:solidFill>
                <a:latin typeface="Times New Roman" panose="02020603050405020304" pitchFamily="18" charset="0"/>
                <a:sym typeface="+mn-ea"/>
              </a:endParaRPr>
            </a:p>
          </p:txBody>
        </p:sp>
        <p:pic>
          <p:nvPicPr>
            <p:cNvPr id="42"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9510425" y="19905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145425" y="19778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780425" y="19905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8"/>
            <p:cNvPicPr>
              <a:picLocks noChangeAspect="1"/>
            </p:cNvPicPr>
            <p:nvPr/>
          </p:nvPicPr>
          <p:blipFill>
            <a:blip r:embed="rId4" cstate="print">
              <a:extLst>
                <a:ext uri="{28A0092B-C50C-407E-A947-70E740481C1C}">
                  <a14:useLocalDpi xmlns:a14="http://schemas.microsoft.com/office/drawing/2010/main" val="0"/>
                </a:ext>
              </a:extLst>
            </a:blip>
            <a:srcRect l="7875" r="7875"/>
            <a:stretch>
              <a:fillRect/>
            </a:stretch>
          </p:blipFill>
          <p:spPr bwMode="auto">
            <a:xfrm>
              <a:off x="11402725" y="1990545"/>
              <a:ext cx="713075"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9535825" y="27652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170825" y="27525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805825" y="27652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8"/>
            <p:cNvPicPr>
              <a:picLocks noChangeAspect="1"/>
            </p:cNvPicPr>
            <p:nvPr/>
          </p:nvPicPr>
          <p:blipFill>
            <a:blip r:embed="rId5" cstate="print">
              <a:extLst>
                <a:ext uri="{28A0092B-C50C-407E-A947-70E740481C1C}">
                  <a14:useLocalDpi xmlns:a14="http://schemas.microsoft.com/office/drawing/2010/main" val="0"/>
                </a:ext>
              </a:extLst>
            </a:blip>
            <a:srcRect l="7875" r="7875"/>
            <a:stretch>
              <a:fillRect/>
            </a:stretch>
          </p:blipFill>
          <p:spPr bwMode="auto">
            <a:xfrm>
              <a:off x="11428125" y="2765245"/>
              <a:ext cx="738475"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9548525" y="35526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183525" y="35399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818525" y="35526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图片 8"/>
            <p:cNvPicPr>
              <a:picLocks noChangeAspect="1"/>
            </p:cNvPicPr>
            <p:nvPr/>
          </p:nvPicPr>
          <p:blipFill>
            <a:blip r:embed="rId4" cstate="print">
              <a:extLst>
                <a:ext uri="{28A0092B-C50C-407E-A947-70E740481C1C}">
                  <a14:useLocalDpi xmlns:a14="http://schemas.microsoft.com/office/drawing/2010/main" val="0"/>
                </a:ext>
              </a:extLst>
            </a:blip>
            <a:srcRect l="7875" r="7875"/>
            <a:stretch>
              <a:fillRect/>
            </a:stretch>
          </p:blipFill>
          <p:spPr bwMode="auto">
            <a:xfrm>
              <a:off x="11440825" y="3552645"/>
              <a:ext cx="713075"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9548525" y="42892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183525" y="42765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8"/>
            <p:cNvPicPr>
              <a:picLocks noChangeAspect="1"/>
            </p:cNvPicPr>
            <p:nvPr/>
          </p:nvPicPr>
          <p:blipFill>
            <a:blip r:embed="rId3">
              <a:extLst>
                <a:ext uri="{28A0092B-C50C-407E-A947-70E740481C1C}">
                  <a14:useLocalDpi xmlns:a14="http://schemas.microsoft.com/office/drawing/2010/main" val="0"/>
                </a:ext>
              </a:extLst>
            </a:blip>
            <a:srcRect l="7875" r="7875"/>
            <a:stretch>
              <a:fillRect/>
            </a:stretch>
          </p:blipFill>
          <p:spPr bwMode="auto">
            <a:xfrm>
              <a:off x="10818525" y="4289245"/>
              <a:ext cx="751361"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8"/>
            <p:cNvPicPr>
              <a:picLocks noChangeAspect="1"/>
            </p:cNvPicPr>
            <p:nvPr/>
          </p:nvPicPr>
          <p:blipFill>
            <a:blip r:embed="rId5" cstate="print">
              <a:extLst>
                <a:ext uri="{28A0092B-C50C-407E-A947-70E740481C1C}">
                  <a14:useLocalDpi xmlns:a14="http://schemas.microsoft.com/office/drawing/2010/main" val="0"/>
                </a:ext>
              </a:extLst>
            </a:blip>
            <a:srcRect l="7875" r="7875"/>
            <a:stretch>
              <a:fillRect/>
            </a:stretch>
          </p:blipFill>
          <p:spPr bwMode="auto">
            <a:xfrm>
              <a:off x="11428125" y="4289245"/>
              <a:ext cx="738475" cy="75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文本框 5"/>
          <p:cNvSpPr txBox="1"/>
          <p:nvPr/>
        </p:nvSpPr>
        <p:spPr>
          <a:xfrm>
            <a:off x="7124846" y="1478777"/>
            <a:ext cx="830862" cy="355034"/>
          </a:xfrm>
          <a:prstGeom prst="rect">
            <a:avLst/>
          </a:prstGeom>
          <a:noFill/>
        </p:spPr>
        <p:txBody>
          <a:bodyPr wrap="square" rtlCol="0">
            <a:spAutoFit/>
          </a:bodyPr>
          <a:lstStyle/>
          <a:p>
            <a:r>
              <a:rPr lang="zh-CN" altLang="en-US" sz="1707" dirty="0"/>
              <a:t>  </a:t>
            </a:r>
            <a:r>
              <a:rPr lang="zh-CN" altLang="en-US" sz="1707" dirty="0">
                <a:latin typeface="微软雅黑" panose="020B0503020204020204" pitchFamily="34" charset="-122"/>
                <a:ea typeface="微软雅黑" panose="020B0503020204020204" pitchFamily="34" charset="-122"/>
              </a:rPr>
              <a:t>辅存</a:t>
            </a:r>
          </a:p>
        </p:txBody>
      </p:sp>
      <p:grpSp>
        <p:nvGrpSpPr>
          <p:cNvPr id="8" name="组合 7"/>
          <p:cNvGrpSpPr/>
          <p:nvPr/>
        </p:nvGrpSpPr>
        <p:grpSpPr>
          <a:xfrm>
            <a:off x="4121348" y="2344998"/>
            <a:ext cx="1192475" cy="1737954"/>
            <a:chOff x="2483467" y="2473042"/>
            <a:chExt cx="1257689" cy="1832998"/>
          </a:xfrm>
        </p:grpSpPr>
        <p:pic>
          <p:nvPicPr>
            <p:cNvPr id="58"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83467" y="2473042"/>
              <a:ext cx="1257689" cy="8931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9"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83467" y="3412842"/>
              <a:ext cx="1257689" cy="89319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60" name="图片 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13575" y="2767215"/>
            <a:ext cx="872660" cy="8861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 name="Rectangle 7"/>
          <p:cNvSpPr>
            <a:spLocks noChangeArrowheads="1"/>
          </p:cNvSpPr>
          <p:nvPr/>
        </p:nvSpPr>
        <p:spPr bwMode="auto">
          <a:xfrm>
            <a:off x="1907049" y="2911196"/>
            <a:ext cx="455728" cy="628991"/>
          </a:xfrm>
          <a:prstGeom prst="rect">
            <a:avLst/>
          </a:prstGeom>
          <a:solidFill>
            <a:srgbClr val="9966FF">
              <a:alpha val="70195"/>
            </a:srgbClr>
          </a:solidFill>
          <a:ln w="19050">
            <a:solidFill>
              <a:srgbClr val="00206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517" dirty="0">
                <a:latin typeface="微软雅黑" panose="020B0503020204020204" pitchFamily="34" charset="-122"/>
                <a:ea typeface="微软雅黑" panose="020B0503020204020204" pitchFamily="34" charset="-122"/>
              </a:rPr>
              <a:t>L1</a:t>
            </a:r>
          </a:p>
          <a:p>
            <a:pPr algn="ctr" eaLnBrk="1" hangingPunct="1">
              <a:spcBef>
                <a:spcPct val="0"/>
              </a:spcBef>
              <a:buFontTx/>
              <a:buNone/>
            </a:pPr>
            <a:r>
              <a:rPr lang="en-US" altLang="zh-CN" sz="1138" dirty="0">
                <a:latin typeface="微软雅黑" panose="020B0503020204020204" pitchFamily="34" charset="-122"/>
                <a:ea typeface="微软雅黑" panose="020B0503020204020204" pitchFamily="34" charset="-122"/>
              </a:rPr>
              <a:t>Cache</a:t>
            </a:r>
            <a:r>
              <a:rPr lang="en-US" altLang="zh-CN" sz="1517" dirty="0">
                <a:latin typeface="Times New Roman" panose="02020603050405020304" pitchFamily="18" charset="0"/>
              </a:rPr>
              <a:t> </a:t>
            </a:r>
            <a:endParaRPr lang="en-US" altLang="zh-CN" sz="1517" b="1" dirty="0">
              <a:latin typeface="Times New Roman" panose="02020603050405020304" pitchFamily="18" charset="0"/>
            </a:endParaRPr>
          </a:p>
        </p:txBody>
      </p:sp>
      <p:sp>
        <p:nvSpPr>
          <p:cNvPr id="2" name="矩形 1"/>
          <p:cNvSpPr/>
          <p:nvPr/>
        </p:nvSpPr>
        <p:spPr>
          <a:xfrm>
            <a:off x="1228280" y="5037585"/>
            <a:ext cx="9709090" cy="442429"/>
          </a:xfrm>
          <a:prstGeom prst="rect">
            <a:avLst/>
          </a:prstGeom>
        </p:spPr>
        <p:txBody>
          <a:bodyPr wrap="square">
            <a:spAutoFit/>
          </a:bodyPr>
          <a:lstStyle/>
          <a:p>
            <a:r>
              <a:rPr lang="en-US" altLang="zh-CN" sz="2275" dirty="0">
                <a:solidFill>
                  <a:srgbClr val="515DFD"/>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275" dirty="0">
                <a:latin typeface="微软雅黑" panose="020B0503020204020204" pitchFamily="34" charset="-122"/>
                <a:ea typeface="微软雅黑" panose="020B0503020204020204" pitchFamily="34" charset="-122"/>
              </a:rPr>
              <a:t>L1 Cache</a:t>
            </a:r>
            <a:r>
              <a:rPr lang="zh-CN" altLang="en-US" sz="2275" dirty="0">
                <a:latin typeface="微软雅黑" panose="020B0503020204020204" pitchFamily="34" charset="-122"/>
                <a:ea typeface="微软雅黑" panose="020B0503020204020204" pitchFamily="34" charset="-122"/>
              </a:rPr>
              <a:t>集成在</a:t>
            </a:r>
            <a:r>
              <a:rPr lang="en-US" altLang="zh-CN" sz="2275" dirty="0">
                <a:latin typeface="微软雅黑" panose="020B0503020204020204" pitchFamily="34" charset="-122"/>
                <a:ea typeface="微软雅黑" panose="020B0503020204020204" pitchFamily="34" charset="-122"/>
              </a:rPr>
              <a:t>CPU</a:t>
            </a:r>
            <a:r>
              <a:rPr lang="zh-CN" altLang="en-US" sz="2275" dirty="0">
                <a:latin typeface="微软雅黑" panose="020B0503020204020204" pitchFamily="34" charset="-122"/>
                <a:ea typeface="微软雅黑" panose="020B0503020204020204" pitchFamily="34" charset="-122"/>
              </a:rPr>
              <a:t>中，分数据</a:t>
            </a:r>
            <a:r>
              <a:rPr lang="en-US" altLang="zh-CN" sz="2275" dirty="0">
                <a:latin typeface="微软雅黑" panose="020B0503020204020204" pitchFamily="34" charset="-122"/>
                <a:ea typeface="微软雅黑" panose="020B0503020204020204" pitchFamily="34" charset="-122"/>
              </a:rPr>
              <a:t>Cache(D-Cache)</a:t>
            </a:r>
            <a:r>
              <a:rPr lang="zh-CN" altLang="en-US" sz="2275" dirty="0">
                <a:latin typeface="微软雅黑" panose="020B0503020204020204" pitchFamily="34" charset="-122"/>
                <a:ea typeface="微软雅黑" panose="020B0503020204020204" pitchFamily="34" charset="-122"/>
              </a:rPr>
              <a:t>和指令</a:t>
            </a:r>
            <a:r>
              <a:rPr lang="en-US" altLang="zh-CN" sz="2275" dirty="0">
                <a:latin typeface="微软雅黑" panose="020B0503020204020204" pitchFamily="34" charset="-122"/>
                <a:ea typeface="微软雅黑" panose="020B0503020204020204" pitchFamily="34" charset="-122"/>
              </a:rPr>
              <a:t>Cache(I-Cache</a:t>
            </a:r>
            <a:r>
              <a:rPr lang="zh-CN" altLang="en-US" sz="2275" dirty="0">
                <a:latin typeface="微软雅黑" panose="020B0503020204020204" pitchFamily="34" charset="-122"/>
                <a:ea typeface="微软雅黑" panose="020B0503020204020204" pitchFamily="34" charset="-122"/>
              </a:rPr>
              <a:t>）</a:t>
            </a:r>
          </a:p>
        </p:txBody>
      </p:sp>
      <p:sp>
        <p:nvSpPr>
          <p:cNvPr id="15" name="矩形 14"/>
          <p:cNvSpPr/>
          <p:nvPr/>
        </p:nvSpPr>
        <p:spPr>
          <a:xfrm>
            <a:off x="952733" y="2715476"/>
            <a:ext cx="1438626" cy="96226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p>
        </p:txBody>
      </p:sp>
      <p:sp>
        <p:nvSpPr>
          <p:cNvPr id="16" name="矩形 15"/>
          <p:cNvSpPr/>
          <p:nvPr/>
        </p:nvSpPr>
        <p:spPr>
          <a:xfrm>
            <a:off x="1218754" y="5500594"/>
            <a:ext cx="9880581" cy="1080809"/>
          </a:xfrm>
          <a:prstGeom prst="rect">
            <a:avLst/>
          </a:prstGeom>
        </p:spPr>
        <p:txBody>
          <a:bodyPr wrap="square">
            <a:spAutoFit/>
          </a:bodyPr>
          <a:lstStyle/>
          <a:p>
            <a:pPr>
              <a:lnSpc>
                <a:spcPct val="150000"/>
              </a:lnSpc>
            </a:pPr>
            <a:r>
              <a:rPr lang="en-US" altLang="zh-CN" sz="2275" dirty="0">
                <a:solidFill>
                  <a:srgbClr val="515DFD"/>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早期</a:t>
            </a:r>
            <a:r>
              <a:rPr lang="en-US" altLang="zh-CN" sz="2275" dirty="0">
                <a:latin typeface="微软雅黑" panose="020B0503020204020204" pitchFamily="34" charset="-122"/>
                <a:ea typeface="微软雅黑" panose="020B0503020204020204" pitchFamily="34" charset="-122"/>
              </a:rPr>
              <a:t>L2 Cache</a:t>
            </a:r>
            <a:r>
              <a:rPr lang="zh-CN" altLang="en-US" sz="2275" dirty="0">
                <a:latin typeface="微软雅黑" panose="020B0503020204020204" pitchFamily="34" charset="-122"/>
                <a:ea typeface="微软雅黑" panose="020B0503020204020204" pitchFamily="34" charset="-122"/>
              </a:rPr>
              <a:t>在主板上或与</a:t>
            </a:r>
            <a:r>
              <a:rPr lang="en-US" altLang="zh-CN" sz="2275" dirty="0">
                <a:latin typeface="微软雅黑" panose="020B0503020204020204" pitchFamily="34" charset="-122"/>
                <a:ea typeface="微软雅黑" panose="020B0503020204020204" pitchFamily="34" charset="-122"/>
              </a:rPr>
              <a:t>CPU</a:t>
            </a:r>
            <a:r>
              <a:rPr lang="zh-CN" altLang="en-US" sz="2275" dirty="0">
                <a:latin typeface="微软雅黑" panose="020B0503020204020204" pitchFamily="34" charset="-122"/>
                <a:ea typeface="微软雅黑" panose="020B0503020204020204" pitchFamily="34" charset="-122"/>
              </a:rPr>
              <a:t>集成在同一电路板上。随着工艺的提高</a:t>
            </a:r>
            <a:r>
              <a:rPr lang="en-US" altLang="zh-CN" sz="2275" dirty="0">
                <a:latin typeface="微软雅黑" panose="020B0503020204020204" pitchFamily="34" charset="-122"/>
                <a:ea typeface="微软雅黑" panose="020B0503020204020204" pitchFamily="34" charset="-122"/>
              </a:rPr>
              <a:t>L2 Cache</a:t>
            </a:r>
            <a:r>
              <a:rPr lang="zh-CN" altLang="en-US" sz="2275" dirty="0">
                <a:latin typeface="微软雅黑" panose="020B0503020204020204" pitchFamily="34" charset="-122"/>
                <a:ea typeface="微软雅黑" panose="020B0503020204020204" pitchFamily="34" charset="-122"/>
              </a:rPr>
              <a:t>被集成在</a:t>
            </a:r>
            <a:r>
              <a:rPr lang="en-US" altLang="zh-CN" sz="2275" dirty="0">
                <a:latin typeface="微软雅黑" panose="020B0503020204020204" pitchFamily="34" charset="-122"/>
                <a:ea typeface="微软雅黑" panose="020B0503020204020204" pitchFamily="34" charset="-122"/>
              </a:rPr>
              <a:t>CPU</a:t>
            </a:r>
            <a:r>
              <a:rPr lang="zh-CN" altLang="en-US" sz="2275" dirty="0">
                <a:latin typeface="微软雅黑" panose="020B0503020204020204" pitchFamily="34" charset="-122"/>
                <a:ea typeface="微软雅黑" panose="020B0503020204020204" pitchFamily="34" charset="-122"/>
              </a:rPr>
              <a:t>内核中，不分</a:t>
            </a:r>
            <a:r>
              <a:rPr lang="en-US" altLang="zh-CN" sz="2275" dirty="0">
                <a:latin typeface="微软雅黑" panose="020B0503020204020204" pitchFamily="34" charset="-122"/>
                <a:ea typeface="微软雅黑" panose="020B0503020204020204" pitchFamily="34" charset="-122"/>
              </a:rPr>
              <a:t>D-Cache</a:t>
            </a:r>
            <a:r>
              <a:rPr lang="zh-CN" altLang="en-US" sz="2275" dirty="0">
                <a:latin typeface="微软雅黑" panose="020B0503020204020204" pitchFamily="34" charset="-122"/>
                <a:ea typeface="微软雅黑" panose="020B0503020204020204" pitchFamily="34" charset="-122"/>
              </a:rPr>
              <a:t>和</a:t>
            </a:r>
            <a:r>
              <a:rPr lang="en-US" altLang="zh-CN" sz="2275" dirty="0">
                <a:latin typeface="微软雅黑" panose="020B0503020204020204" pitchFamily="34" charset="-122"/>
                <a:ea typeface="微软雅黑" panose="020B0503020204020204" pitchFamily="34" charset="-122"/>
              </a:rPr>
              <a:t>I-Cache</a:t>
            </a:r>
            <a:r>
              <a:rPr lang="zh-CN" altLang="en-US" sz="2275" dirty="0">
                <a:latin typeface="微软雅黑" panose="020B0503020204020204" pitchFamily="34" charset="-122"/>
                <a:ea typeface="微软雅黑" panose="020B0503020204020204" pitchFamily="34" charset="-122"/>
              </a:rPr>
              <a:t> </a:t>
            </a:r>
          </a:p>
        </p:txBody>
      </p:sp>
      <p:sp>
        <p:nvSpPr>
          <p:cNvPr id="62" name="标题 1">
            <a:extLst>
              <a:ext uri="{FF2B5EF4-FFF2-40B4-BE49-F238E27FC236}">
                <a16:creationId xmlns:a16="http://schemas.microsoft.com/office/drawing/2014/main" id="{04BABB5E-C1DF-41E1-BAE7-E1FAC959D387}"/>
              </a:ext>
            </a:extLst>
          </p:cNvPr>
          <p:cNvSpPr>
            <a:spLocks noGrp="1"/>
          </p:cNvSpPr>
          <p:nvPr>
            <p:ph type="title"/>
          </p:nvPr>
        </p:nvSpPr>
        <p:spPr>
          <a:xfrm>
            <a:off x="465680" y="245155"/>
            <a:ext cx="6611810" cy="617641"/>
          </a:xfrm>
        </p:spPr>
        <p:txBody>
          <a:bodyPr>
            <a:normAutofit/>
          </a:bodyPr>
          <a:lstStyle/>
          <a:p>
            <a:r>
              <a:rPr lang="en-US" altLang="zh-CN" dirty="0"/>
              <a:t>4.1.4 </a:t>
            </a:r>
            <a:r>
              <a:rPr lang="zh-CN" altLang="en-US" dirty="0"/>
              <a:t>存储系统的层次结构</a:t>
            </a:r>
          </a:p>
        </p:txBody>
      </p:sp>
    </p:spTree>
    <p:extLst>
      <p:ext uri="{BB962C8B-B14F-4D97-AF65-F5344CB8AC3E}">
        <p14:creationId xmlns:p14="http://schemas.microsoft.com/office/powerpoint/2010/main" val="1223335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vertical)">
                                      <p:cBhvr>
                                        <p:cTn id="1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img-blog.csdn.net/20180628203736871?watermark/2/text/aHR0cHM6Ly9ibG9nLmNzZG4ubmV0L3FhdWNoYW5ncWluZ3dlaQ==/font/5a6L5L2T/fontsize/400/fill/I0JBQkFCMA==/dissolve/70"/>
          <p:cNvSpPr>
            <a:spLocks noChangeAspect="1" noChangeArrowheads="1"/>
          </p:cNvSpPr>
          <p:nvPr/>
        </p:nvSpPr>
        <p:spPr bwMode="auto">
          <a:xfrm>
            <a:off x="147508" y="-136784"/>
            <a:ext cx="288996" cy="2889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endParaRPr lang="zh-CN" altLang="en-US" sz="1707"/>
          </a:p>
        </p:txBody>
      </p:sp>
      <p:sp>
        <p:nvSpPr>
          <p:cNvPr id="3" name="AutoShape 4" descr="https://img-blog.csdn.net/20180628203736871?watermark/2/text/aHR0cHM6Ly9ibG9nLmNzZG4ubmV0L3FhdWNoYW5ncWluZ3dlaQ==/font/5a6L5L2T/fontsize/400/fill/I0JBQkFCMA==/dissolve/70"/>
          <p:cNvSpPr>
            <a:spLocks noChangeAspect="1" noChangeArrowheads="1"/>
          </p:cNvSpPr>
          <p:nvPr/>
        </p:nvSpPr>
        <p:spPr bwMode="auto">
          <a:xfrm>
            <a:off x="292006" y="7714"/>
            <a:ext cx="288996" cy="2889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prstTxWarp prst="textNoShape">
              <a:avLst/>
            </a:prstTxWarp>
          </a:bodyPr>
          <a:lstStyle/>
          <a:p>
            <a:endParaRPr lang="zh-CN" altLang="en-US" sz="1707"/>
          </a:p>
        </p:txBody>
      </p:sp>
      <p:pic>
        <p:nvPicPr>
          <p:cNvPr id="1031" name="Picture 7" descr="http://my.csdn.net/uploads/201204/19/1334839043_36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058" y="1363909"/>
            <a:ext cx="3861122" cy="219640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271048" y="2243251"/>
            <a:ext cx="1351652" cy="442429"/>
          </a:xfrm>
          <a:prstGeom prst="rect">
            <a:avLst/>
          </a:prstGeom>
        </p:spPr>
        <p:txBody>
          <a:bodyPr wrap="none">
            <a:spAutoFit/>
          </a:bodyPr>
          <a:lstStyle/>
          <a:p>
            <a:r>
              <a:rPr lang="zh-CN" altLang="en-US" sz="2275" dirty="0">
                <a:latin typeface="微软雅黑" panose="020B0503020204020204" pitchFamily="34" charset="-122"/>
                <a:ea typeface="微软雅黑" panose="020B0503020204020204" pitchFamily="34" charset="-122"/>
              </a:rPr>
              <a:t>哈佛结构</a:t>
            </a:r>
          </a:p>
        </p:txBody>
      </p:sp>
      <p:sp>
        <p:nvSpPr>
          <p:cNvPr id="5" name="矩形 4"/>
          <p:cNvSpPr/>
          <p:nvPr/>
        </p:nvSpPr>
        <p:spPr>
          <a:xfrm>
            <a:off x="386704" y="3664731"/>
            <a:ext cx="11454798" cy="1605952"/>
          </a:xfrm>
          <a:prstGeom prst="rect">
            <a:avLst/>
          </a:prstGeom>
        </p:spPr>
        <p:txBody>
          <a:bodyPr wrap="square">
            <a:spAutoFit/>
          </a:bodyPr>
          <a:lstStyle/>
          <a:p>
            <a:pPr>
              <a:lnSpc>
                <a:spcPct val="150000"/>
              </a:lnSpc>
            </a:pPr>
            <a:r>
              <a:rPr lang="en-US" altLang="zh-CN" sz="2275" dirty="0">
                <a:solidFill>
                  <a:srgbClr val="7030A0"/>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是一种将指令储存和数据储存分开的存储器结构，可支持：数据和指令并行储存、指令预取，提高处理器的执行效率；另外，指令和数据可有不同的数据宽度，如</a:t>
            </a:r>
            <a:r>
              <a:rPr lang="en-US" altLang="zh-CN" sz="2275" dirty="0">
                <a:latin typeface="微软雅黑" panose="020B0503020204020204" pitchFamily="34" charset="-122"/>
                <a:ea typeface="微软雅黑" panose="020B0503020204020204" pitchFamily="34" charset="-122"/>
              </a:rPr>
              <a:t>Microchip </a:t>
            </a:r>
            <a:r>
              <a:rPr lang="zh-CN" altLang="en-US" sz="2275" dirty="0">
                <a:latin typeface="微软雅黑" panose="020B0503020204020204" pitchFamily="34" charset="-122"/>
                <a:ea typeface="微软雅黑" panose="020B0503020204020204" pitchFamily="34" charset="-122"/>
              </a:rPr>
              <a:t>公司的</a:t>
            </a:r>
            <a:r>
              <a:rPr lang="en-US" altLang="zh-CN" sz="2275" dirty="0">
                <a:latin typeface="微软雅黑" panose="020B0503020204020204" pitchFamily="34" charset="-122"/>
                <a:ea typeface="微软雅黑" panose="020B0503020204020204" pitchFamily="34" charset="-122"/>
              </a:rPr>
              <a:t>PIC16</a:t>
            </a:r>
            <a:r>
              <a:rPr lang="zh-CN" altLang="en-US" sz="2275" dirty="0">
                <a:latin typeface="微软雅黑" panose="020B0503020204020204" pitchFamily="34" charset="-122"/>
                <a:ea typeface="微软雅黑" panose="020B0503020204020204" pitchFamily="34" charset="-122"/>
              </a:rPr>
              <a:t>芯片的程序指令是</a:t>
            </a:r>
            <a:r>
              <a:rPr lang="en-US" altLang="zh-CN" sz="2275" dirty="0">
                <a:latin typeface="微软雅黑" panose="020B0503020204020204" pitchFamily="34" charset="-122"/>
                <a:ea typeface="微软雅黑" panose="020B0503020204020204" pitchFamily="34" charset="-122"/>
              </a:rPr>
              <a:t>14</a:t>
            </a:r>
            <a:r>
              <a:rPr lang="zh-CN" altLang="en-US" sz="2275" dirty="0">
                <a:latin typeface="微软雅黑" panose="020B0503020204020204" pitchFamily="34" charset="-122"/>
                <a:ea typeface="微软雅黑" panose="020B0503020204020204" pitchFamily="34" charset="-122"/>
              </a:rPr>
              <a:t>位宽度，而数据是</a:t>
            </a:r>
            <a:r>
              <a:rPr lang="en-US" altLang="zh-CN" sz="2275" dirty="0">
                <a:latin typeface="微软雅黑" panose="020B0503020204020204" pitchFamily="34" charset="-122"/>
                <a:ea typeface="微软雅黑" panose="020B0503020204020204" pitchFamily="34" charset="-122"/>
              </a:rPr>
              <a:t>8</a:t>
            </a:r>
            <a:r>
              <a:rPr lang="zh-CN" altLang="en-US" sz="2275" dirty="0">
                <a:latin typeface="微软雅黑" panose="020B0503020204020204" pitchFamily="34" charset="-122"/>
                <a:ea typeface="微软雅黑" panose="020B0503020204020204" pitchFamily="34" charset="-122"/>
              </a:rPr>
              <a:t>位宽度。</a:t>
            </a:r>
          </a:p>
        </p:txBody>
      </p:sp>
      <p:sp>
        <p:nvSpPr>
          <p:cNvPr id="8"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第三章 </a:t>
            </a:r>
          </a:p>
        </p:txBody>
      </p:sp>
      <p:grpSp>
        <p:nvGrpSpPr>
          <p:cNvPr id="9" name="组合 4179"/>
          <p:cNvGrpSpPr/>
          <p:nvPr/>
        </p:nvGrpSpPr>
        <p:grpSpPr bwMode="auto">
          <a:xfrm>
            <a:off x="747560" y="805979"/>
            <a:ext cx="6940992" cy="459986"/>
            <a:chOff x="-96346" y="0"/>
            <a:chExt cx="5282511" cy="524627"/>
          </a:xfrm>
        </p:grpSpPr>
        <p:sp>
          <p:nvSpPr>
            <p:cNvPr id="10"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1</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11"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12" name="文本框 4183"/>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存储体系的层次化结构</a:t>
              </a:r>
              <a:endParaRPr lang="zh-CN" altLang="en-US" sz="2275" dirty="0">
                <a:solidFill>
                  <a:schemeClr val="bg1"/>
                </a:solidFill>
                <a:latin typeface="微软雅黑" panose="020B0503020204020204" pitchFamily="34" charset="-122"/>
                <a:ea typeface="微软雅黑" panose="020B0503020204020204" pitchFamily="34" charset="-122"/>
              </a:endParaRPr>
            </a:p>
          </p:txBody>
        </p:sp>
      </p:grpSp>
      <p:sp>
        <p:nvSpPr>
          <p:cNvPr id="6" name="矩形 5"/>
          <p:cNvSpPr/>
          <p:nvPr/>
        </p:nvSpPr>
        <p:spPr>
          <a:xfrm>
            <a:off x="7818500" y="2691952"/>
            <a:ext cx="2464714" cy="355034"/>
          </a:xfrm>
          <a:prstGeom prst="rect">
            <a:avLst/>
          </a:prstGeom>
        </p:spPr>
        <p:txBody>
          <a:bodyPr wrap="none">
            <a:spAutoFit/>
          </a:bodyPr>
          <a:lstStyle/>
          <a:p>
            <a:r>
              <a:rPr lang="en-US" altLang="zh-CN" sz="1707" dirty="0">
                <a:latin typeface="微软雅黑" panose="020B0503020204020204" pitchFamily="34" charset="-122"/>
                <a:ea typeface="微软雅黑" panose="020B0503020204020204" pitchFamily="34" charset="-122"/>
              </a:rPr>
              <a:t>(Harvard architecture)</a:t>
            </a:r>
            <a:endParaRPr lang="zh-CN" altLang="en-US" sz="1707" dirty="0"/>
          </a:p>
        </p:txBody>
      </p:sp>
      <p:sp>
        <p:nvSpPr>
          <p:cNvPr id="15" name="矩形 14"/>
          <p:cNvSpPr/>
          <p:nvPr/>
        </p:nvSpPr>
        <p:spPr>
          <a:xfrm>
            <a:off x="351780" y="5332856"/>
            <a:ext cx="11454798" cy="1080809"/>
          </a:xfrm>
          <a:prstGeom prst="rect">
            <a:avLst/>
          </a:prstGeom>
        </p:spPr>
        <p:txBody>
          <a:bodyPr wrap="square">
            <a:spAutoFit/>
          </a:bodyPr>
          <a:lstStyle/>
          <a:p>
            <a:pPr>
              <a:lnSpc>
                <a:spcPct val="150000"/>
              </a:lnSpc>
            </a:pPr>
            <a:r>
              <a:rPr lang="en-US" altLang="zh-CN" sz="2275" dirty="0">
                <a:solidFill>
                  <a:srgbClr val="7030A0"/>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275" dirty="0">
                <a:latin typeface="微软雅黑" panose="020B0503020204020204" pitchFamily="34" charset="-122"/>
                <a:ea typeface="微软雅黑" panose="020B0503020204020204" pitchFamily="34" charset="-122"/>
              </a:rPr>
              <a:t>目前使用哈佛结构的：</a:t>
            </a:r>
            <a:r>
              <a:rPr lang="en-US" altLang="zh-CN" sz="2275" dirty="0">
                <a:latin typeface="微软雅黑" panose="020B0503020204020204" pitchFamily="34" charset="-122"/>
                <a:ea typeface="微软雅黑" panose="020B0503020204020204" pitchFamily="34" charset="-122"/>
              </a:rPr>
              <a:t>PIC</a:t>
            </a:r>
            <a:r>
              <a:rPr lang="zh-CN" altLang="en-US" sz="2275" dirty="0">
                <a:latin typeface="微软雅黑" panose="020B0503020204020204" pitchFamily="34" charset="-122"/>
                <a:ea typeface="微软雅黑" panose="020B0503020204020204" pitchFamily="34" charset="-122"/>
              </a:rPr>
              <a:t>系列、摩托罗拉公司的</a:t>
            </a:r>
            <a:r>
              <a:rPr lang="en-US" altLang="zh-CN" sz="2275" dirty="0">
                <a:latin typeface="微软雅黑" panose="020B0503020204020204" pitchFamily="34" charset="-122"/>
                <a:ea typeface="微软雅黑" panose="020B0503020204020204" pitchFamily="34" charset="-122"/>
              </a:rPr>
              <a:t>MC68</a:t>
            </a:r>
            <a:r>
              <a:rPr lang="zh-CN" altLang="en-US" sz="2275" dirty="0">
                <a:latin typeface="微软雅黑" panose="020B0503020204020204" pitchFamily="34" charset="-122"/>
                <a:ea typeface="微软雅黑" panose="020B0503020204020204" pitchFamily="34" charset="-122"/>
              </a:rPr>
              <a:t>系列、</a:t>
            </a:r>
            <a:r>
              <a:rPr lang="en-US" altLang="zh-CN" sz="2275" dirty="0">
                <a:latin typeface="微软雅黑" panose="020B0503020204020204" pitchFamily="34" charset="-122"/>
                <a:ea typeface="微软雅黑" panose="020B0503020204020204" pitchFamily="34" charset="-122"/>
              </a:rPr>
              <a:t>Zilog</a:t>
            </a:r>
            <a:r>
              <a:rPr lang="zh-CN" altLang="en-US" sz="2275" dirty="0">
                <a:latin typeface="微软雅黑" panose="020B0503020204020204" pitchFamily="34" charset="-122"/>
                <a:ea typeface="微软雅黑" panose="020B0503020204020204" pitchFamily="34" charset="-122"/>
              </a:rPr>
              <a:t>公司的</a:t>
            </a:r>
            <a:r>
              <a:rPr lang="en-US" altLang="zh-CN" sz="2275" dirty="0">
                <a:latin typeface="微软雅黑" panose="020B0503020204020204" pitchFamily="34" charset="-122"/>
                <a:ea typeface="微软雅黑" panose="020B0503020204020204" pitchFamily="34" charset="-122"/>
              </a:rPr>
              <a:t>Z8</a:t>
            </a:r>
            <a:r>
              <a:rPr lang="zh-CN" altLang="en-US" sz="2275" dirty="0">
                <a:latin typeface="微软雅黑" panose="020B0503020204020204" pitchFamily="34" charset="-122"/>
                <a:ea typeface="微软雅黑" panose="020B0503020204020204" pitchFamily="34" charset="-122"/>
              </a:rPr>
              <a:t>系列、</a:t>
            </a:r>
            <a:r>
              <a:rPr lang="en-US" altLang="zh-CN" sz="2275" dirty="0">
                <a:latin typeface="微软雅黑" panose="020B0503020204020204" pitchFamily="34" charset="-122"/>
                <a:ea typeface="微软雅黑" panose="020B0503020204020204" pitchFamily="34" charset="-122"/>
              </a:rPr>
              <a:t>ATMEL</a:t>
            </a:r>
            <a:r>
              <a:rPr lang="zh-CN" altLang="en-US" sz="2275" dirty="0">
                <a:latin typeface="微软雅黑" panose="020B0503020204020204" pitchFamily="34" charset="-122"/>
                <a:ea typeface="微软雅黑" panose="020B0503020204020204" pitchFamily="34" charset="-122"/>
              </a:rPr>
              <a:t>公司的</a:t>
            </a:r>
            <a:r>
              <a:rPr lang="en-US" altLang="zh-CN" sz="2275" dirty="0">
                <a:latin typeface="微软雅黑" panose="020B0503020204020204" pitchFamily="34" charset="-122"/>
                <a:ea typeface="微软雅黑" panose="020B0503020204020204" pitchFamily="34" charset="-122"/>
              </a:rPr>
              <a:t>AVR</a:t>
            </a:r>
            <a:r>
              <a:rPr lang="zh-CN" altLang="en-US" sz="2275" dirty="0">
                <a:latin typeface="微软雅黑" panose="020B0503020204020204" pitchFamily="34" charset="-122"/>
                <a:ea typeface="微软雅黑" panose="020B0503020204020204" pitchFamily="34" charset="-122"/>
              </a:rPr>
              <a:t>系列和</a:t>
            </a:r>
            <a:r>
              <a:rPr lang="en-US" altLang="zh-CN" sz="2275" dirty="0">
                <a:latin typeface="微软雅黑" panose="020B0503020204020204" pitchFamily="34" charset="-122"/>
                <a:ea typeface="微软雅黑" panose="020B0503020204020204" pitchFamily="34" charset="-122"/>
              </a:rPr>
              <a:t>ARM</a:t>
            </a:r>
            <a:r>
              <a:rPr lang="zh-CN" altLang="en-US" sz="2275" dirty="0">
                <a:latin typeface="微软雅黑" panose="020B0503020204020204" pitchFamily="34" charset="-122"/>
                <a:ea typeface="微软雅黑" panose="020B0503020204020204" pitchFamily="34" charset="-122"/>
              </a:rPr>
              <a:t>公司的</a:t>
            </a:r>
            <a:r>
              <a:rPr lang="en-US" altLang="zh-CN" sz="2275" dirty="0">
                <a:latin typeface="微软雅黑" panose="020B0503020204020204" pitchFamily="34" charset="-122"/>
                <a:ea typeface="微软雅黑" panose="020B0503020204020204" pitchFamily="34" charset="-122"/>
              </a:rPr>
              <a:t>ARM9</a:t>
            </a:r>
            <a:r>
              <a:rPr lang="zh-CN" altLang="en-US" sz="2275" dirty="0">
                <a:latin typeface="微软雅黑" panose="020B0503020204020204" pitchFamily="34" charset="-122"/>
                <a:ea typeface="微软雅黑" panose="020B0503020204020204" pitchFamily="34" charset="-122"/>
              </a:rPr>
              <a:t>、</a:t>
            </a:r>
            <a:r>
              <a:rPr lang="en-US" altLang="zh-CN" sz="2275" dirty="0">
                <a:latin typeface="微软雅黑" panose="020B0503020204020204" pitchFamily="34" charset="-122"/>
                <a:ea typeface="微软雅黑" panose="020B0503020204020204" pitchFamily="34" charset="-122"/>
              </a:rPr>
              <a:t>ARM10</a:t>
            </a:r>
            <a:r>
              <a:rPr lang="zh-CN" altLang="en-US" sz="2275" dirty="0">
                <a:latin typeface="微软雅黑" panose="020B0503020204020204" pitchFamily="34" charset="-122"/>
                <a:ea typeface="微软雅黑" panose="020B0503020204020204" pitchFamily="34" charset="-122"/>
              </a:rPr>
              <a:t>和</a:t>
            </a:r>
            <a:r>
              <a:rPr lang="en-US" altLang="zh-CN" sz="2275" dirty="0">
                <a:latin typeface="微软雅黑" panose="020B0503020204020204" pitchFamily="34" charset="-122"/>
                <a:ea typeface="微软雅黑" panose="020B0503020204020204" pitchFamily="34" charset="-122"/>
              </a:rPr>
              <a:t>ARM11</a:t>
            </a:r>
            <a:r>
              <a:rPr lang="zh-CN" altLang="en-US" sz="2275" dirty="0">
                <a:latin typeface="微软雅黑" panose="020B0503020204020204" pitchFamily="34" charset="-122"/>
                <a:ea typeface="微软雅黑" panose="020B0503020204020204" pitchFamily="34" charset="-122"/>
              </a:rPr>
              <a:t>。</a:t>
            </a:r>
          </a:p>
        </p:txBody>
      </p:sp>
      <p:sp>
        <p:nvSpPr>
          <p:cNvPr id="16" name="标题 1">
            <a:extLst>
              <a:ext uri="{FF2B5EF4-FFF2-40B4-BE49-F238E27FC236}">
                <a16:creationId xmlns:a16="http://schemas.microsoft.com/office/drawing/2014/main" id="{2BF2EADE-A4FF-4E5D-A08A-A62196858A37}"/>
              </a:ext>
            </a:extLst>
          </p:cNvPr>
          <p:cNvSpPr>
            <a:spLocks noGrp="1"/>
          </p:cNvSpPr>
          <p:nvPr>
            <p:ph type="title"/>
          </p:nvPr>
        </p:nvSpPr>
        <p:spPr>
          <a:xfrm>
            <a:off x="465680" y="245155"/>
            <a:ext cx="6611810" cy="617641"/>
          </a:xfrm>
        </p:spPr>
        <p:txBody>
          <a:bodyPr>
            <a:normAutofit/>
          </a:bodyPr>
          <a:lstStyle/>
          <a:p>
            <a:r>
              <a:rPr lang="en-US" altLang="zh-CN" dirty="0"/>
              <a:t>4.1.4 </a:t>
            </a:r>
            <a:r>
              <a:rPr lang="zh-CN" altLang="en-US" dirty="0"/>
              <a:t>存储系统的层次结构</a:t>
            </a:r>
          </a:p>
        </p:txBody>
      </p:sp>
    </p:spTree>
    <p:extLst>
      <p:ext uri="{BB962C8B-B14F-4D97-AF65-F5344CB8AC3E}">
        <p14:creationId xmlns:p14="http://schemas.microsoft.com/office/powerpoint/2010/main" val="1110458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花样繁多的存储器</a:t>
            </a:r>
          </a:p>
        </p:txBody>
      </p:sp>
      <p:pic>
        <p:nvPicPr>
          <p:cNvPr id="4"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427063">
            <a:off x="1584467" y="2666099"/>
            <a:ext cx="2914650" cy="2295525"/>
          </a:xfrm>
          <a:prstGeom prst="rect">
            <a:avLst/>
          </a:prstGeom>
          <a:noFill/>
          <a:ln w="9525">
            <a:noFill/>
            <a:miter lim="800000"/>
            <a:headEnd/>
            <a:tailEnd/>
          </a:ln>
        </p:spPr>
      </p:pic>
      <p:pic>
        <p:nvPicPr>
          <p:cNvPr id="5"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01947" y="4835752"/>
            <a:ext cx="1817688" cy="1352550"/>
          </a:xfrm>
          <a:prstGeom prst="rect">
            <a:avLst/>
          </a:prstGeom>
          <a:noFill/>
          <a:ln w="9525">
            <a:noFill/>
            <a:miter lim="800000"/>
            <a:headEnd/>
            <a:tailEnd/>
          </a:ln>
        </p:spPr>
      </p:pic>
      <p:pic>
        <p:nvPicPr>
          <p:cNvPr id="6"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297336" y="1120406"/>
            <a:ext cx="2371725" cy="1477963"/>
          </a:xfrm>
          <a:prstGeom prst="rect">
            <a:avLst/>
          </a:prstGeom>
          <a:noFill/>
          <a:ln w="9525">
            <a:noFill/>
            <a:miter lim="800000"/>
            <a:headEnd/>
            <a:tailEnd/>
          </a:ln>
        </p:spPr>
      </p:pic>
      <p:pic>
        <p:nvPicPr>
          <p:cNvPr id="7"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042449" y="1066011"/>
            <a:ext cx="2016125" cy="1371600"/>
          </a:xfrm>
          <a:prstGeom prst="rect">
            <a:avLst/>
          </a:prstGeom>
          <a:noFill/>
          <a:ln w="9525">
            <a:noFill/>
            <a:miter lim="800000"/>
            <a:headEnd/>
            <a:tailEnd/>
          </a:ln>
        </p:spPr>
      </p:pic>
      <p:pic>
        <p:nvPicPr>
          <p:cNvPr id="8" name="Picture 11"/>
          <p:cNvPicPr>
            <a:picLocks noChangeAspect="1" noChangeArrowheads="1"/>
          </p:cNvPicPr>
          <p:nvPr/>
        </p:nvPicPr>
        <p:blipFill>
          <a:blip r:embed="rId6" cstate="print"/>
          <a:srcRect/>
          <a:stretch>
            <a:fillRect/>
          </a:stretch>
        </p:blipFill>
        <p:spPr bwMode="auto">
          <a:xfrm>
            <a:off x="4660079" y="3212976"/>
            <a:ext cx="1746250" cy="973138"/>
          </a:xfrm>
          <a:prstGeom prst="rect">
            <a:avLst/>
          </a:prstGeom>
          <a:noFill/>
          <a:ln w="9525">
            <a:noFill/>
            <a:miter lim="800000"/>
            <a:headEnd/>
            <a:tailEnd/>
          </a:ln>
        </p:spPr>
      </p:pic>
      <p:pic>
        <p:nvPicPr>
          <p:cNvPr id="9" name="Picture 12"/>
          <p:cNvPicPr>
            <a:picLocks noChangeAspect="1" noChangeArrowheads="1"/>
          </p:cNvPicPr>
          <p:nvPr/>
        </p:nvPicPr>
        <p:blipFill>
          <a:blip r:embed="rId7" cstate="print"/>
          <a:srcRect/>
          <a:stretch>
            <a:fillRect/>
          </a:stretch>
        </p:blipFill>
        <p:spPr bwMode="auto">
          <a:xfrm>
            <a:off x="1950368" y="1340360"/>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7365127" y="4996508"/>
            <a:ext cx="2815722" cy="1040964"/>
          </a:xfrm>
          <a:prstGeom prst="rect">
            <a:avLst/>
          </a:prstGeom>
          <a:noFill/>
          <a:ln w="9525">
            <a:noFill/>
            <a:miter lim="800000"/>
            <a:headEnd/>
            <a:tailEnd/>
          </a:ln>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6529" y="2963843"/>
            <a:ext cx="1506435" cy="1506435"/>
          </a:xfrm>
          <a:prstGeom prst="rect">
            <a:avLst/>
          </a:prstGeom>
        </p:spPr>
      </p:pic>
      <p:pic>
        <p:nvPicPr>
          <p:cNvPr id="12" name="图片 11"/>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51873" y="4832815"/>
            <a:ext cx="2681016" cy="1587082"/>
          </a:xfrm>
          <a:prstGeom prst="rect">
            <a:avLst/>
          </a:prstGeom>
        </p:spPr>
      </p:pic>
      <p:pic>
        <p:nvPicPr>
          <p:cNvPr id="13" name="图片 12"/>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1419" y="2587048"/>
            <a:ext cx="2248704" cy="2248704"/>
          </a:xfrm>
          <a:prstGeom prst="rect">
            <a:avLst/>
          </a:prstGeom>
        </p:spPr>
      </p:pic>
    </p:spTree>
    <p:extLst>
      <p:ext uri="{BB962C8B-B14F-4D97-AF65-F5344CB8AC3E}">
        <p14:creationId xmlns:p14="http://schemas.microsoft.com/office/powerpoint/2010/main" val="35370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ppt_x"/>
                                          </p:val>
                                        </p:tav>
                                        <p:tav tm="100000">
                                          <p:val>
                                            <p:strVal val="#ppt_x"/>
                                          </p:val>
                                        </p:tav>
                                      </p:tavLst>
                                    </p:anim>
                                    <p:anim calcmode="lin" valueType="num">
                                      <p:cBhvr additive="base">
                                        <p:cTn id="4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500" fill="hold"/>
                                        <p:tgtEl>
                                          <p:spTgt spid="10"/>
                                        </p:tgtEl>
                                        <p:attrNameLst>
                                          <p:attrName>ppt_x</p:attrName>
                                        </p:attrNameLst>
                                      </p:cBhvr>
                                      <p:tavLst>
                                        <p:tav tm="0">
                                          <p:val>
                                            <p:strVal val="#ppt_x"/>
                                          </p:val>
                                        </p:tav>
                                        <p:tav tm="100000">
                                          <p:val>
                                            <p:strVal val="#ppt_x"/>
                                          </p:val>
                                        </p:tav>
                                      </p:tavLst>
                                    </p:anim>
                                    <p:anim calcmode="lin" valueType="num">
                                      <p:cBhvr additive="base">
                                        <p:cTn id="5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31"/>
          <p:cNvSpPr>
            <a:spLocks noChangeArrowheads="1"/>
          </p:cNvSpPr>
          <p:nvPr/>
        </p:nvSpPr>
        <p:spPr bwMode="auto">
          <a:xfrm>
            <a:off x="172713" y="136924"/>
            <a:ext cx="2079113" cy="44267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686" tIns="45844" rIns="91686" bIns="45844" anchor="ctr">
            <a:spAutoFit/>
          </a:bodyPr>
          <a:lstStyle/>
          <a:p>
            <a:pPr algn="ctr" defTabSz="866341">
              <a:defRPr/>
            </a:pPr>
            <a:r>
              <a:rPr lang="zh-CN" altLang="en-US" sz="2275" b="1" kern="0" dirty="0">
                <a:solidFill>
                  <a:sysClr val="window" lastClr="FFFFFF"/>
                </a:solidFill>
                <a:latin typeface="微软雅黑" panose="020B0503020204020204" pitchFamily="34" charset="-122"/>
                <a:ea typeface="微软雅黑" panose="020B0503020204020204" pitchFamily="34" charset="-122"/>
              </a:rPr>
              <a:t>第三章 </a:t>
            </a:r>
          </a:p>
        </p:txBody>
      </p:sp>
      <p:grpSp>
        <p:nvGrpSpPr>
          <p:cNvPr id="34" name="组合 4179"/>
          <p:cNvGrpSpPr/>
          <p:nvPr/>
        </p:nvGrpSpPr>
        <p:grpSpPr bwMode="auto">
          <a:xfrm>
            <a:off x="747560" y="969994"/>
            <a:ext cx="6940992" cy="459986"/>
            <a:chOff x="-96346" y="0"/>
            <a:chExt cx="5282511" cy="524627"/>
          </a:xfrm>
        </p:grpSpPr>
        <p:sp>
          <p:nvSpPr>
            <p:cNvPr id="35" name="椭圆 4181"/>
            <p:cNvSpPr>
              <a:spLocks noChangeArrowheads="1"/>
            </p:cNvSpPr>
            <p:nvPr/>
          </p:nvSpPr>
          <p:spPr bwMode="auto">
            <a:xfrm>
              <a:off x="-96346" y="31744"/>
              <a:ext cx="293915" cy="441920"/>
            </a:xfrm>
            <a:prstGeom prst="ellipse">
              <a:avLst/>
            </a:prstGeom>
            <a:solidFill>
              <a:srgbClr val="59B2FF"/>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r>
                <a:rPr lang="en-US" altLang="zh-CN" sz="2275" dirty="0">
                  <a:solidFill>
                    <a:srgbClr val="FFFFFF"/>
                  </a:solidFill>
                  <a:latin typeface="微软雅黑" panose="020B0503020204020204" pitchFamily="34" charset="-122"/>
                  <a:ea typeface="微软雅黑" panose="020B0503020204020204" pitchFamily="34" charset="-122"/>
                </a:rPr>
                <a:t>2</a:t>
              </a:r>
              <a:endParaRPr lang="zh-CN" altLang="en-US" sz="2275" dirty="0">
                <a:solidFill>
                  <a:srgbClr val="FFFFFF"/>
                </a:solidFill>
                <a:latin typeface="微软雅黑" panose="020B0503020204020204" pitchFamily="34" charset="-122"/>
                <a:ea typeface="微软雅黑" panose="020B0503020204020204" pitchFamily="34" charset="-122"/>
              </a:endParaRPr>
            </a:p>
          </p:txBody>
        </p:sp>
        <p:sp>
          <p:nvSpPr>
            <p:cNvPr id="36" name="五边形 4182"/>
            <p:cNvSpPr>
              <a:spLocks noChangeArrowheads="1"/>
            </p:cNvSpPr>
            <p:nvPr/>
          </p:nvSpPr>
          <p:spPr bwMode="auto">
            <a:xfrm flipH="1">
              <a:off x="478470" y="0"/>
              <a:ext cx="4707695" cy="505407"/>
            </a:xfrm>
            <a:prstGeom prst="homePlate">
              <a:avLst>
                <a:gd name="adj" fmla="val 37135"/>
              </a:avLst>
            </a:prstGeom>
            <a:solidFill>
              <a:srgbClr val="FF69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lgn="ctr" eaLnBrk="1" hangingPunct="1">
                <a:buFont typeface="Arial" panose="020B0604020202020204" pitchFamily="34" charset="0"/>
                <a:buNone/>
              </a:pPr>
              <a:endParaRPr lang="zh-CN" altLang="en-US" sz="2275">
                <a:solidFill>
                  <a:srgbClr val="FFFFFF"/>
                </a:solidFill>
                <a:latin typeface="微软雅黑" panose="020B0503020204020204" pitchFamily="34" charset="-122"/>
                <a:ea typeface="微软雅黑" panose="020B0503020204020204" pitchFamily="34" charset="-122"/>
              </a:endParaRPr>
            </a:p>
          </p:txBody>
        </p:sp>
        <p:sp>
          <p:nvSpPr>
            <p:cNvPr id="37" name="文本框 4183"/>
            <p:cNvSpPr txBox="1">
              <a:spLocks noChangeArrowheads="1"/>
            </p:cNvSpPr>
            <p:nvPr/>
          </p:nvSpPr>
          <p:spPr bwMode="auto">
            <a:xfrm>
              <a:off x="618132" y="20024"/>
              <a:ext cx="4558352" cy="50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微软雅黑 Light" panose="020B0502040204020203" pitchFamily="34" charset="-122"/>
                </a:defRPr>
              </a:lvl1pPr>
              <a:lvl2pPr marL="742950" indent="-285750">
                <a:defRPr>
                  <a:solidFill>
                    <a:schemeClr val="tx1"/>
                  </a:solidFill>
                  <a:latin typeface="Calibri" panose="020F0502020204030204" pitchFamily="34" charset="0"/>
                  <a:ea typeface="微软雅黑 Light" panose="020B0502040204020203" pitchFamily="34" charset="-122"/>
                </a:defRPr>
              </a:lvl2pPr>
              <a:lvl3pPr marL="1143000" indent="-228600">
                <a:defRPr>
                  <a:solidFill>
                    <a:schemeClr val="tx1"/>
                  </a:solidFill>
                  <a:latin typeface="Calibri" panose="020F0502020204030204" pitchFamily="34" charset="0"/>
                  <a:ea typeface="微软雅黑 Light" panose="020B0502040204020203" pitchFamily="34" charset="-122"/>
                </a:defRPr>
              </a:lvl3pPr>
              <a:lvl4pPr marL="1600200" indent="-228600">
                <a:defRPr>
                  <a:solidFill>
                    <a:schemeClr val="tx1"/>
                  </a:solidFill>
                  <a:latin typeface="Calibri" panose="020F0502020204030204" pitchFamily="34" charset="0"/>
                  <a:ea typeface="微软雅黑 Light" panose="020B0502040204020203" pitchFamily="34" charset="-122"/>
                </a:defRPr>
              </a:lvl4pPr>
              <a:lvl5pPr marL="2057400" indent="-228600">
                <a:defRPr>
                  <a:solidFill>
                    <a:schemeClr val="tx1"/>
                  </a:solidFill>
                  <a:latin typeface="Calibri" panose="020F0502020204030204" pitchFamily="34" charset="0"/>
                  <a:ea typeface="微软雅黑 Light" panose="020B0502040204020203"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pitchFamily="34" charset="-122"/>
                </a:defRPr>
              </a:lvl9pPr>
            </a:lstStyle>
            <a:p>
              <a:pPr>
                <a:spcBef>
                  <a:spcPct val="50000"/>
                </a:spcBef>
              </a:pPr>
              <a:r>
                <a:rPr lang="zh-CN" altLang="en-US" sz="2275"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存储体系层次化结构的理论基础</a:t>
              </a:r>
              <a:endParaRPr lang="zh-CN" altLang="en-US" sz="2275"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2880428" y="1678057"/>
            <a:ext cx="2841790" cy="442429"/>
          </a:xfrm>
          <a:prstGeom prst="rect">
            <a:avLst/>
          </a:prstGeom>
          <a:noFill/>
        </p:spPr>
        <p:txBody>
          <a:bodyPr wrap="square" rtlCol="0">
            <a:spAutoFit/>
          </a:bodyPr>
          <a:lstStyle/>
          <a:p>
            <a:r>
              <a:rPr lang="zh-CN" altLang="en-US" sz="2275" dirty="0">
                <a:latin typeface="微软雅黑" panose="020B0503020204020204" pitchFamily="34" charset="-122"/>
                <a:ea typeface="微软雅黑" panose="020B0503020204020204" pitchFamily="34" charset="-122"/>
              </a:rPr>
              <a:t>局部性原理</a:t>
            </a:r>
          </a:p>
        </p:txBody>
      </p:sp>
      <p:sp>
        <p:nvSpPr>
          <p:cNvPr id="16" name="Text Box 3"/>
          <p:cNvSpPr txBox="1">
            <a:spLocks noChangeArrowheads="1"/>
          </p:cNvSpPr>
          <p:nvPr/>
        </p:nvSpPr>
        <p:spPr bwMode="auto">
          <a:xfrm>
            <a:off x="2877914" y="2132201"/>
            <a:ext cx="7586133"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40000"/>
              </a:spcBef>
              <a:buFontTx/>
              <a:buNone/>
            </a:pPr>
            <a:r>
              <a:rPr lang="en-US" altLang="zh-CN" sz="2275" dirty="0">
                <a:solidFill>
                  <a:srgbClr val="0237D8"/>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75" dirty="0">
                <a:solidFill>
                  <a:srgbClr val="0237D8"/>
                </a:solidFill>
                <a:latin typeface="微软雅黑" panose="020B0503020204020204" pitchFamily="34" charset="-122"/>
                <a:ea typeface="微软雅黑" panose="020B0503020204020204" pitchFamily="34" charset="-122"/>
              </a:rPr>
              <a:t>时间局部性</a:t>
            </a:r>
            <a:r>
              <a:rPr lang="en-US" altLang="zh-CN" sz="2275" dirty="0">
                <a:solidFill>
                  <a:srgbClr val="0237D8"/>
                </a:solidFill>
                <a:latin typeface="微软雅黑" panose="020B0503020204020204" pitchFamily="34" charset="-122"/>
                <a:ea typeface="微软雅黑" panose="020B0503020204020204" pitchFamily="34" charset="-122"/>
              </a:rPr>
              <a:t>:</a:t>
            </a:r>
          </a:p>
          <a:p>
            <a:pPr eaLnBrk="1" hangingPunct="1">
              <a:spcBef>
                <a:spcPct val="40000"/>
              </a:spcBef>
              <a:buFontTx/>
              <a:buNone/>
            </a:pPr>
            <a:r>
              <a:rPr lang="en-US" altLang="zh-CN" sz="2275" dirty="0">
                <a:latin typeface="微软雅黑" panose="020B0503020204020204" pitchFamily="34" charset="-122"/>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rPr>
              <a:t>现在被访问的信息</a:t>
            </a:r>
            <a:r>
              <a:rPr lang="en-US" altLang="zh-CN" sz="2275" dirty="0">
                <a:latin typeface="微软雅黑" panose="020B0503020204020204" pitchFamily="34" charset="-122"/>
                <a:ea typeface="微软雅黑" panose="020B0503020204020204" pitchFamily="34" charset="-122"/>
              </a:rPr>
              <a:t>2</a:t>
            </a:r>
            <a:r>
              <a:rPr lang="zh-CN" altLang="en-US" sz="2275" dirty="0">
                <a:latin typeface="微软雅黑" panose="020B0503020204020204" pitchFamily="34" charset="-122"/>
                <a:ea typeface="微软雅黑" panose="020B0503020204020204" pitchFamily="34" charset="-122"/>
              </a:rPr>
              <a:t>在不久的将来还将再次被访问</a:t>
            </a:r>
            <a:r>
              <a:rPr lang="en-US" altLang="zh-CN" sz="2275" dirty="0">
                <a:latin typeface="微软雅黑" panose="020B0503020204020204" pitchFamily="34" charset="-122"/>
                <a:ea typeface="微软雅黑" panose="020B0503020204020204" pitchFamily="34" charset="-122"/>
              </a:rPr>
              <a:t>;</a:t>
            </a:r>
            <a:r>
              <a:rPr lang="zh-CN" altLang="en-US" sz="2275" dirty="0">
                <a:latin typeface="微软雅黑" panose="020B0503020204020204" pitchFamily="34" charset="-122"/>
                <a:ea typeface="微软雅黑" panose="020B0503020204020204" pitchFamily="34" charset="-122"/>
              </a:rPr>
              <a:t>                     </a:t>
            </a:r>
          </a:p>
        </p:txBody>
      </p:sp>
      <p:sp>
        <p:nvSpPr>
          <p:cNvPr id="18" name="Text Box 13"/>
          <p:cNvSpPr txBox="1">
            <a:spLocks noChangeArrowheads="1"/>
          </p:cNvSpPr>
          <p:nvPr/>
        </p:nvSpPr>
        <p:spPr bwMode="auto">
          <a:xfrm>
            <a:off x="3528154" y="3288183"/>
            <a:ext cx="3981215"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75" dirty="0">
                <a:latin typeface="微软雅黑" panose="020B0503020204020204" pitchFamily="34" charset="-122"/>
                <a:ea typeface="微软雅黑" panose="020B0503020204020204" pitchFamily="34" charset="-122"/>
              </a:rPr>
              <a:t>时间局部性的程序结构体现：</a:t>
            </a:r>
          </a:p>
        </p:txBody>
      </p:sp>
      <p:sp>
        <p:nvSpPr>
          <p:cNvPr id="19" name="Rectangle 14"/>
          <p:cNvSpPr>
            <a:spLocks noChangeArrowheads="1"/>
          </p:cNvSpPr>
          <p:nvPr/>
        </p:nvSpPr>
        <p:spPr bwMode="auto">
          <a:xfrm>
            <a:off x="7338178" y="3276308"/>
            <a:ext cx="1399822" cy="5057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r>
              <a:rPr lang="zh-CN" altLang="en-US" sz="2275" dirty="0">
                <a:solidFill>
                  <a:srgbClr val="FF0000"/>
                </a:solidFill>
                <a:latin typeface="微软雅黑" panose="020B0503020204020204" pitchFamily="34" charset="-122"/>
                <a:ea typeface="微软雅黑" panose="020B0503020204020204" pitchFamily="34" charset="-122"/>
              </a:rPr>
              <a:t>循环结构</a:t>
            </a:r>
          </a:p>
        </p:txBody>
      </p:sp>
      <p:sp>
        <p:nvSpPr>
          <p:cNvPr id="20" name="Text Box 16"/>
          <p:cNvSpPr txBox="1">
            <a:spLocks noChangeArrowheads="1"/>
          </p:cNvSpPr>
          <p:nvPr/>
        </p:nvSpPr>
        <p:spPr bwMode="auto">
          <a:xfrm>
            <a:off x="2926080" y="3938423"/>
            <a:ext cx="7369387" cy="96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275" dirty="0">
                <a:solidFill>
                  <a:srgbClr val="0237D8"/>
                </a:solidFill>
                <a:latin typeface="微软雅黑" panose="020B0503020204020204" pitchFamily="34" charset="-122"/>
                <a:ea typeface="微软雅黑" panose="020B0503020204020204" pitchFamily="34" charset="-122"/>
              </a:rPr>
              <a:t>•</a:t>
            </a:r>
            <a:r>
              <a:rPr lang="zh-CN" altLang="en-US" sz="2275" dirty="0">
                <a:solidFill>
                  <a:srgbClr val="0237D8"/>
                </a:solidFill>
                <a:latin typeface="微软雅黑" panose="020B0503020204020204" pitchFamily="34" charset="-122"/>
                <a:ea typeface="微软雅黑" panose="020B0503020204020204" pitchFamily="34" charset="-122"/>
              </a:rPr>
              <a:t>空间局部性</a:t>
            </a:r>
            <a:r>
              <a:rPr lang="zh-CN" altLang="en-US" sz="2086" b="1" dirty="0">
                <a:latin typeface="Times New Roman" panose="02020603050405020304" pitchFamily="18" charset="0"/>
              </a:rPr>
              <a:t>：</a:t>
            </a:r>
            <a:endParaRPr lang="en-US" altLang="zh-CN" sz="2086" b="1" dirty="0">
              <a:latin typeface="Times New Roman" panose="02020603050405020304" pitchFamily="18" charset="0"/>
            </a:endParaRPr>
          </a:p>
          <a:p>
            <a:pPr eaLnBrk="1" hangingPunct="1">
              <a:spcBef>
                <a:spcPct val="50000"/>
              </a:spcBef>
              <a:buFontTx/>
              <a:buNone/>
            </a:pPr>
            <a:r>
              <a:rPr lang="en-US" altLang="zh-CN" sz="2086" b="1" dirty="0">
                <a:latin typeface="Times New Roman" panose="02020603050405020304" pitchFamily="18" charset="0"/>
                <a:ea typeface="微软雅黑" panose="020B0503020204020204" pitchFamily="34" charset="-122"/>
              </a:rPr>
              <a:t>        </a:t>
            </a:r>
            <a:r>
              <a:rPr lang="zh-CN" altLang="en-US" sz="2275" dirty="0">
                <a:latin typeface="微软雅黑" panose="020B0503020204020204" pitchFamily="34" charset="-122"/>
                <a:ea typeface="微软雅黑" panose="020B0503020204020204" pitchFamily="34" charset="-122"/>
              </a:rPr>
              <a:t>现访问信息</a:t>
            </a:r>
            <a:r>
              <a:rPr lang="en-US" altLang="zh-CN" sz="2275" dirty="0">
                <a:latin typeface="微软雅黑" panose="020B0503020204020204" pitchFamily="34" charset="-122"/>
                <a:ea typeface="微软雅黑" panose="020B0503020204020204" pitchFamily="34" charset="-122"/>
              </a:rPr>
              <a:t>2 </a:t>
            </a:r>
            <a:r>
              <a:rPr lang="zh-CN" altLang="en-US" sz="2275" dirty="0">
                <a:latin typeface="微软雅黑" panose="020B0503020204020204" pitchFamily="34" charset="-122"/>
                <a:ea typeface="微软雅黑" panose="020B0503020204020204" pitchFamily="34" charset="-122"/>
              </a:rPr>
              <a:t>，下一次访问</a:t>
            </a:r>
            <a:r>
              <a:rPr lang="en-US" altLang="zh-CN" sz="2275" dirty="0">
                <a:latin typeface="微软雅黑" panose="020B0503020204020204" pitchFamily="34" charset="-122"/>
                <a:ea typeface="微软雅黑" panose="020B0503020204020204" pitchFamily="34" charset="-122"/>
              </a:rPr>
              <a:t>2</a:t>
            </a:r>
            <a:r>
              <a:rPr lang="zh-CN" altLang="en-US" sz="2275" dirty="0">
                <a:latin typeface="微软雅黑" panose="020B0503020204020204" pitchFamily="34" charset="-122"/>
                <a:ea typeface="微软雅黑" panose="020B0503020204020204" pitchFamily="34" charset="-122"/>
              </a:rPr>
              <a:t>附近的信息。</a:t>
            </a:r>
          </a:p>
        </p:txBody>
      </p:sp>
      <p:sp>
        <p:nvSpPr>
          <p:cNvPr id="22" name="Text Box 17"/>
          <p:cNvSpPr txBox="1">
            <a:spLocks noChangeArrowheads="1"/>
          </p:cNvSpPr>
          <p:nvPr/>
        </p:nvSpPr>
        <p:spPr bwMode="auto">
          <a:xfrm>
            <a:off x="3528154" y="5118488"/>
            <a:ext cx="4151301"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275" dirty="0">
                <a:latin typeface="微软雅黑" panose="020B0503020204020204" pitchFamily="34" charset="-122"/>
                <a:ea typeface="微软雅黑" panose="020B0503020204020204" pitchFamily="34" charset="-122"/>
              </a:rPr>
              <a:t>空间局部性的程序结构体现：</a:t>
            </a:r>
          </a:p>
        </p:txBody>
      </p:sp>
      <p:sp>
        <p:nvSpPr>
          <p:cNvPr id="23" name="Rectangle 19"/>
          <p:cNvSpPr>
            <a:spLocks noChangeArrowheads="1"/>
          </p:cNvSpPr>
          <p:nvPr/>
        </p:nvSpPr>
        <p:spPr bwMode="auto">
          <a:xfrm>
            <a:off x="7210042" y="5048464"/>
            <a:ext cx="1341120" cy="5779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275" b="1" dirty="0">
                <a:latin typeface="Times New Roman" panose="02020603050405020304" pitchFamily="18" charset="0"/>
              </a:rPr>
              <a:t> </a:t>
            </a:r>
            <a:r>
              <a:rPr lang="zh-CN" altLang="en-US" sz="2275" dirty="0">
                <a:solidFill>
                  <a:srgbClr val="FF0000"/>
                </a:solidFill>
                <a:latin typeface="微软雅黑" panose="020B0503020204020204" pitchFamily="34" charset="-122"/>
                <a:ea typeface="微软雅黑" panose="020B0503020204020204" pitchFamily="34" charset="-122"/>
              </a:rPr>
              <a:t>顺序结构</a:t>
            </a:r>
          </a:p>
        </p:txBody>
      </p:sp>
      <p:grpSp>
        <p:nvGrpSpPr>
          <p:cNvPr id="24" name="Group 12"/>
          <p:cNvGrpSpPr>
            <a:grpSpLocks/>
          </p:cNvGrpSpPr>
          <p:nvPr/>
        </p:nvGrpSpPr>
        <p:grpSpPr bwMode="auto">
          <a:xfrm>
            <a:off x="529825" y="2829937"/>
            <a:ext cx="1517227" cy="2010927"/>
            <a:chOff x="0" y="0"/>
            <a:chExt cx="768" cy="1200"/>
          </a:xfrm>
        </p:grpSpPr>
        <p:sp>
          <p:nvSpPr>
            <p:cNvPr id="25" name="Rectangle 5"/>
            <p:cNvSpPr>
              <a:spLocks noChangeArrowheads="1"/>
            </p:cNvSpPr>
            <p:nvPr/>
          </p:nvSpPr>
          <p:spPr bwMode="auto">
            <a:xfrm>
              <a:off x="0" y="0"/>
              <a:ext cx="768" cy="1200"/>
            </a:xfrm>
            <a:prstGeom prst="rect">
              <a:avLst/>
            </a:prstGeom>
            <a:no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275">
                <a:latin typeface="Times New Roman" panose="02020603050405020304" pitchFamily="18" charset="0"/>
              </a:endParaRPr>
            </a:p>
            <a:p>
              <a:pPr eaLnBrk="1" hangingPunct="1">
                <a:spcBef>
                  <a:spcPct val="0"/>
                </a:spcBef>
                <a:buFontTx/>
                <a:buNone/>
              </a:pPr>
              <a:r>
                <a:rPr lang="en-US" altLang="zh-CN" sz="2275">
                  <a:latin typeface="Times New Roman" panose="02020603050405020304" pitchFamily="18" charset="0"/>
                </a:rPr>
                <a:t>1</a:t>
              </a:r>
            </a:p>
            <a:p>
              <a:pPr eaLnBrk="1" hangingPunct="1">
                <a:spcBef>
                  <a:spcPct val="0"/>
                </a:spcBef>
                <a:buFontTx/>
                <a:buNone/>
              </a:pPr>
              <a:r>
                <a:rPr lang="en-US" altLang="zh-CN" sz="2275">
                  <a:latin typeface="Times New Roman" panose="02020603050405020304" pitchFamily="18" charset="0"/>
                </a:rPr>
                <a:t>2</a:t>
              </a:r>
            </a:p>
            <a:p>
              <a:pPr eaLnBrk="1" hangingPunct="1">
                <a:spcBef>
                  <a:spcPct val="0"/>
                </a:spcBef>
                <a:buFontTx/>
                <a:buNone/>
              </a:pPr>
              <a:r>
                <a:rPr lang="en-US" altLang="zh-CN" sz="2275">
                  <a:latin typeface="Times New Roman" panose="02020603050405020304" pitchFamily="18" charset="0"/>
                </a:rPr>
                <a:t>3</a:t>
              </a:r>
            </a:p>
            <a:p>
              <a:pPr eaLnBrk="1" hangingPunct="1">
                <a:spcBef>
                  <a:spcPct val="0"/>
                </a:spcBef>
                <a:buFontTx/>
                <a:buNone/>
              </a:pPr>
              <a:r>
                <a:rPr lang="en-US" altLang="zh-CN" sz="2275">
                  <a:latin typeface="Times New Roman" panose="02020603050405020304" pitchFamily="18" charset="0"/>
                </a:rPr>
                <a:t>4</a:t>
              </a:r>
            </a:p>
            <a:p>
              <a:pPr eaLnBrk="1" hangingPunct="1">
                <a:spcBef>
                  <a:spcPct val="0"/>
                </a:spcBef>
                <a:buFontTx/>
                <a:buNone/>
              </a:pPr>
              <a:r>
                <a:rPr lang="en-US" altLang="zh-CN" sz="2275">
                  <a:latin typeface="Times New Roman" panose="02020603050405020304" pitchFamily="18" charset="0"/>
                </a:rPr>
                <a:t>5</a:t>
              </a:r>
            </a:p>
            <a:p>
              <a:pPr eaLnBrk="1" hangingPunct="1">
                <a:spcBef>
                  <a:spcPct val="0"/>
                </a:spcBef>
                <a:buFontTx/>
                <a:buNone/>
              </a:pPr>
              <a:endParaRPr lang="en-US" altLang="zh-CN" sz="2275">
                <a:latin typeface="Times New Roman" panose="02020603050405020304" pitchFamily="18" charset="0"/>
              </a:endParaRPr>
            </a:p>
          </p:txBody>
        </p:sp>
        <p:sp>
          <p:nvSpPr>
            <p:cNvPr id="26" name="Line 6"/>
            <p:cNvSpPr>
              <a:spLocks noChangeShapeType="1"/>
            </p:cNvSpPr>
            <p:nvPr/>
          </p:nvSpPr>
          <p:spPr bwMode="auto">
            <a:xfrm>
              <a:off x="192" y="144"/>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707"/>
            </a:p>
          </p:txBody>
        </p:sp>
        <p:sp>
          <p:nvSpPr>
            <p:cNvPr id="27" name="Line 7"/>
            <p:cNvSpPr>
              <a:spLocks noChangeShapeType="1"/>
            </p:cNvSpPr>
            <p:nvPr/>
          </p:nvSpPr>
          <p:spPr bwMode="auto">
            <a:xfrm>
              <a:off x="192" y="384"/>
              <a:ext cx="480" cy="0"/>
            </a:xfrm>
            <a:prstGeom prst="line">
              <a:avLst/>
            </a:prstGeom>
            <a:noFill/>
            <a:ln w="19050">
              <a:solidFill>
                <a:srgbClr val="3333CC"/>
              </a:solidFill>
              <a:round/>
              <a:headEnd/>
              <a:tailEnd/>
            </a:ln>
            <a:extLst>
              <a:ext uri="{909E8E84-426E-40DD-AFC4-6F175D3DCCD1}">
                <a14:hiddenFill xmlns:a14="http://schemas.microsoft.com/office/drawing/2010/main">
                  <a:noFill/>
                </a14:hiddenFill>
              </a:ext>
            </a:extLst>
          </p:spPr>
          <p:txBody>
            <a:bodyPr/>
            <a:lstStyle/>
            <a:p>
              <a:endParaRPr lang="zh-CN" altLang="en-US" sz="1707"/>
            </a:p>
          </p:txBody>
        </p:sp>
        <p:sp>
          <p:nvSpPr>
            <p:cNvPr id="28" name="Line 8"/>
            <p:cNvSpPr>
              <a:spLocks noChangeShapeType="1"/>
            </p:cNvSpPr>
            <p:nvPr/>
          </p:nvSpPr>
          <p:spPr bwMode="auto">
            <a:xfrm>
              <a:off x="192" y="624"/>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707"/>
            </a:p>
          </p:txBody>
        </p:sp>
        <p:sp>
          <p:nvSpPr>
            <p:cNvPr id="29" name="Line 9"/>
            <p:cNvSpPr>
              <a:spLocks noChangeShapeType="1"/>
            </p:cNvSpPr>
            <p:nvPr/>
          </p:nvSpPr>
          <p:spPr bwMode="auto">
            <a:xfrm>
              <a:off x="192" y="864"/>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707"/>
            </a:p>
          </p:txBody>
        </p:sp>
        <p:sp>
          <p:nvSpPr>
            <p:cNvPr id="30" name="Line 10"/>
            <p:cNvSpPr>
              <a:spLocks noChangeShapeType="1"/>
            </p:cNvSpPr>
            <p:nvPr/>
          </p:nvSpPr>
          <p:spPr bwMode="auto">
            <a:xfrm>
              <a:off x="192" y="1056"/>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707"/>
            </a:p>
          </p:txBody>
        </p:sp>
      </p:grpSp>
      <p:sp>
        <p:nvSpPr>
          <p:cNvPr id="31" name="文本框 30"/>
          <p:cNvSpPr txBox="1"/>
          <p:nvPr/>
        </p:nvSpPr>
        <p:spPr>
          <a:xfrm>
            <a:off x="2729579" y="5890723"/>
            <a:ext cx="8303064" cy="442429"/>
          </a:xfrm>
          <a:prstGeom prst="rect">
            <a:avLst/>
          </a:prstGeom>
          <a:noFill/>
        </p:spPr>
        <p:txBody>
          <a:bodyPr wrap="square" rtlCol="0">
            <a:spAutoFit/>
          </a:bodyPr>
          <a:lstStyle/>
          <a:p>
            <a:r>
              <a:rPr lang="zh-CN" altLang="en-US" sz="2275" dirty="0">
                <a:latin typeface="微软雅黑" panose="020B0503020204020204" pitchFamily="34" charset="-122"/>
                <a:ea typeface="微软雅黑" panose="020B0503020204020204" pitchFamily="34" charset="-122"/>
              </a:rPr>
              <a:t>初步体会存储系统中的软件与硬件协同，后面还将会深入研究。</a:t>
            </a:r>
          </a:p>
        </p:txBody>
      </p:sp>
      <p:sp>
        <p:nvSpPr>
          <p:cNvPr id="32" name="标题 1">
            <a:extLst>
              <a:ext uri="{FF2B5EF4-FFF2-40B4-BE49-F238E27FC236}">
                <a16:creationId xmlns:a16="http://schemas.microsoft.com/office/drawing/2014/main" id="{5E4F8C60-621F-403D-94F7-D6F31FB6D3F3}"/>
              </a:ext>
            </a:extLst>
          </p:cNvPr>
          <p:cNvSpPr>
            <a:spLocks noGrp="1"/>
          </p:cNvSpPr>
          <p:nvPr>
            <p:ph type="title"/>
          </p:nvPr>
        </p:nvSpPr>
        <p:spPr>
          <a:xfrm>
            <a:off x="465680" y="245155"/>
            <a:ext cx="6611810" cy="617641"/>
          </a:xfrm>
        </p:spPr>
        <p:txBody>
          <a:bodyPr>
            <a:normAutofit/>
          </a:bodyPr>
          <a:lstStyle/>
          <a:p>
            <a:r>
              <a:rPr lang="en-US" altLang="zh-CN" dirty="0"/>
              <a:t>4.1.4 </a:t>
            </a:r>
            <a:r>
              <a:rPr lang="zh-CN" altLang="en-US" dirty="0"/>
              <a:t>存储系统的层次结构</a:t>
            </a:r>
          </a:p>
        </p:txBody>
      </p:sp>
    </p:spTree>
    <p:extLst>
      <p:ext uri="{BB962C8B-B14F-4D97-AF65-F5344CB8AC3E}">
        <p14:creationId xmlns:p14="http://schemas.microsoft.com/office/powerpoint/2010/main" val="527527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vertic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vertic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blinds(vertical)">
                                      <p:cBhvr>
                                        <p:cTn id="32" dur="500"/>
                                        <p:tgtEl>
                                          <p:spTgt spid="2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linds(vertical)">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linds(vertical)">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3" grpId="0"/>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66D1C13-755C-4B3A-809A-E6697D7A38B7}"/>
              </a:ext>
            </a:extLst>
          </p:cNvPr>
          <p:cNvSpPr txBox="1"/>
          <p:nvPr>
            <p:custDataLst>
              <p:tags r:id="rId2"/>
            </p:custDataLst>
          </p:nvPr>
        </p:nvSpPr>
        <p:spPr>
          <a:xfrm>
            <a:off x="1219200" y="1462723"/>
            <a:ext cx="7733602"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哈弗结构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(Harvard Architecture)</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是指 </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4BBE85D2-DF89-44EC-AAEF-897D76E366EB}"/>
              </a:ext>
            </a:extLst>
          </p:cNvPr>
          <p:cNvSpPr txBox="1"/>
          <p:nvPr>
            <p:custDataLst>
              <p:tags r:id="rId3"/>
            </p:custDataLst>
          </p:nvPr>
        </p:nvSpPr>
        <p:spPr>
          <a:xfrm>
            <a:off x="2438400" y="2863691"/>
            <a:ext cx="3253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数据和指令分别存放</a:t>
            </a:r>
          </a:p>
        </p:txBody>
      </p:sp>
      <p:sp>
        <p:nvSpPr>
          <p:cNvPr id="13" name="椭圆 12">
            <a:extLst>
              <a:ext uri="{FF2B5EF4-FFF2-40B4-BE49-F238E27FC236}">
                <a16:creationId xmlns:a16="http://schemas.microsoft.com/office/drawing/2014/main" id="{AA676366-65A8-48B2-92C4-9F8907611288}"/>
              </a:ext>
            </a:extLst>
          </p:cNvPr>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BBC48DCD-54F7-4A23-AB86-163D5A9B17F1}"/>
              </a:ext>
            </a:extLst>
          </p:cNvPr>
          <p:cNvSpPr txBox="1"/>
          <p:nvPr>
            <p:custDataLst>
              <p:tags r:id="rId5"/>
            </p:custDataLst>
          </p:nvPr>
        </p:nvSpPr>
        <p:spPr>
          <a:xfrm>
            <a:off x="2438400" y="3720941"/>
            <a:ext cx="3253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数据和指令统一存放</a:t>
            </a:r>
          </a:p>
        </p:txBody>
      </p:sp>
      <p:sp>
        <p:nvSpPr>
          <p:cNvPr id="15" name="椭圆 14">
            <a:extLst>
              <a:ext uri="{FF2B5EF4-FFF2-40B4-BE49-F238E27FC236}">
                <a16:creationId xmlns:a16="http://schemas.microsoft.com/office/drawing/2014/main" id="{8AC24BD8-9F4D-4C33-83BC-C56755F463E4}"/>
              </a:ext>
            </a:extLst>
          </p:cNvPr>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B0EEAD76-37AE-4EE2-81A8-3B1818FDB23A}"/>
              </a:ext>
            </a:extLst>
          </p:cNvPr>
          <p:cNvSpPr txBox="1"/>
          <p:nvPr>
            <p:custDataLst>
              <p:tags r:id="rId7"/>
            </p:custDataLst>
          </p:nvPr>
        </p:nvSpPr>
        <p:spPr>
          <a:xfrm>
            <a:off x="2438400" y="4578191"/>
            <a:ext cx="3253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指令和数据分时存放</a:t>
            </a:r>
          </a:p>
        </p:txBody>
      </p:sp>
      <p:sp>
        <p:nvSpPr>
          <p:cNvPr id="17" name="椭圆 16">
            <a:extLst>
              <a:ext uri="{FF2B5EF4-FFF2-40B4-BE49-F238E27FC236}">
                <a16:creationId xmlns:a16="http://schemas.microsoft.com/office/drawing/2014/main" id="{437DB9D0-AF14-4775-A206-76CEF1631070}"/>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文本框 17">
            <a:extLst>
              <a:ext uri="{FF2B5EF4-FFF2-40B4-BE49-F238E27FC236}">
                <a16:creationId xmlns:a16="http://schemas.microsoft.com/office/drawing/2014/main" id="{4947D2C3-3CE2-4BD2-8C35-89FA664FF71B}"/>
              </a:ext>
            </a:extLst>
          </p:cNvPr>
          <p:cNvSpPr txBox="1"/>
          <p:nvPr>
            <p:custDataLst>
              <p:tags r:id="rId9"/>
            </p:custDataLst>
          </p:nvPr>
        </p:nvSpPr>
        <p:spPr>
          <a:xfrm>
            <a:off x="2438400" y="5435441"/>
            <a:ext cx="3253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指令和数据串行存放</a:t>
            </a:r>
          </a:p>
        </p:txBody>
      </p:sp>
      <p:sp>
        <p:nvSpPr>
          <p:cNvPr id="19" name="椭圆 18">
            <a:extLst>
              <a:ext uri="{FF2B5EF4-FFF2-40B4-BE49-F238E27FC236}">
                <a16:creationId xmlns:a16="http://schemas.microsoft.com/office/drawing/2014/main" id="{74C32BD7-F6B2-4E54-8FBD-79F47713313D}"/>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矩形: 圆角 19">
            <a:extLst>
              <a:ext uri="{FF2B5EF4-FFF2-40B4-BE49-F238E27FC236}">
                <a16:creationId xmlns:a16="http://schemas.microsoft.com/office/drawing/2014/main" id="{32FB9A45-3400-48CB-B7A9-A5E0CEE3B1F8}"/>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矩形 1">
            <a:extLst>
              <a:ext uri="{FF2B5EF4-FFF2-40B4-BE49-F238E27FC236}">
                <a16:creationId xmlns:a16="http://schemas.microsoft.com/office/drawing/2014/main" id="{0740AFF9-7F47-47B1-97D6-728AE54D8250}"/>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3" name="文本框 22">
            <a:extLst>
              <a:ext uri="{FF2B5EF4-FFF2-40B4-BE49-F238E27FC236}">
                <a16:creationId xmlns:a16="http://schemas.microsoft.com/office/drawing/2014/main" id="{0CD0113B-367F-42F2-B97B-3BA1901A84C2}"/>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4" name="文本框 23">
            <a:extLst>
              <a:ext uri="{FF2B5EF4-FFF2-40B4-BE49-F238E27FC236}">
                <a16:creationId xmlns:a16="http://schemas.microsoft.com/office/drawing/2014/main" id="{DC1A9C00-48E9-4292-8665-9FF3078FB0CC}"/>
              </a:ext>
            </a:extLst>
          </p:cNvPr>
          <p:cNvSpPr txBox="1"/>
          <p:nvPr>
            <p:custDataLst>
              <p:tags r:id="rId14"/>
            </p:custDataLst>
          </p:nvPr>
        </p:nvSpPr>
        <p:spPr>
          <a:xfrm>
            <a:off x="12827000" y="1270000"/>
            <a:ext cx="3332480" cy="707886"/>
          </a:xfrm>
          <a:prstGeom prst="rect">
            <a:avLst/>
          </a:prstGeom>
          <a:noFill/>
        </p:spPr>
        <p:txBody>
          <a:bodyPr vert="horz" rtlCol="0" anchor="t" anchorCtr="0">
            <a:sp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p>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冯诺依曼结构是统一存放。</a:t>
            </a:r>
          </a:p>
        </p:txBody>
      </p:sp>
      <p:grpSp>
        <p:nvGrpSpPr>
          <p:cNvPr id="22" name="组合 21">
            <a:extLst>
              <a:ext uri="{FF2B5EF4-FFF2-40B4-BE49-F238E27FC236}">
                <a16:creationId xmlns:a16="http://schemas.microsoft.com/office/drawing/2014/main" id="{D668AB0E-AD27-4DB3-988A-2351E06C63B2}"/>
              </a:ext>
            </a:extLst>
          </p:cNvPr>
          <p:cNvGrpSpPr/>
          <p:nvPr>
            <p:custDataLst>
              <p:tags r:id="rId15"/>
            </p:custDataLst>
          </p:nvPr>
        </p:nvGrpSpPr>
        <p:grpSpPr>
          <a:xfrm>
            <a:off x="12585700" y="0"/>
            <a:ext cx="3815080" cy="647700"/>
            <a:chOff x="12585700" y="0"/>
            <a:chExt cx="3815080" cy="647700"/>
          </a:xfrm>
        </p:grpSpPr>
        <p:sp>
          <p:nvSpPr>
            <p:cNvPr id="3" name="RemarkBack">
              <a:extLst>
                <a:ext uri="{FF2B5EF4-FFF2-40B4-BE49-F238E27FC236}">
                  <a16:creationId xmlns:a16="http://schemas.microsoft.com/office/drawing/2014/main" id="{6FBDAA84-B449-4657-8EA3-458E10F2B017}"/>
                </a:ext>
              </a:extLst>
            </p:cNvPr>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Block">
              <a:extLst>
                <a:ext uri="{FF2B5EF4-FFF2-40B4-BE49-F238E27FC236}">
                  <a16:creationId xmlns:a16="http://schemas.microsoft.com/office/drawing/2014/main" id="{6F0485CE-39C6-4EBA-BBAD-1ABBB723B39C}"/>
                </a:ext>
              </a:extLst>
            </p:cNvPr>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a:extLst>
                <a:ext uri="{FF2B5EF4-FFF2-40B4-BE49-F238E27FC236}">
                  <a16:creationId xmlns:a16="http://schemas.microsoft.com/office/drawing/2014/main" id="{0A4AFFF3-E763-4209-9F49-52A9EEB8680C}"/>
                </a:ext>
              </a:extLst>
            </p:cNvPr>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5" name="RemarkBack">
            <a:extLst>
              <a:ext uri="{FF2B5EF4-FFF2-40B4-BE49-F238E27FC236}">
                <a16:creationId xmlns:a16="http://schemas.microsoft.com/office/drawing/2014/main" id="{E7E6B139-AE16-4C5A-A3C1-E73036EF4431}"/>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markBlock">
            <a:extLst>
              <a:ext uri="{FF2B5EF4-FFF2-40B4-BE49-F238E27FC236}">
                <a16:creationId xmlns:a16="http://schemas.microsoft.com/office/drawing/2014/main" id="{ED208FD9-876B-40EF-89A4-7CCE53E5E612}"/>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a:extLst>
              <a:ext uri="{FF2B5EF4-FFF2-40B4-BE49-F238E27FC236}">
                <a16:creationId xmlns:a16="http://schemas.microsoft.com/office/drawing/2014/main" id="{769395DF-42A8-4637-B383-31181F819B8B}"/>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0" name="组合 9">
            <a:extLst>
              <a:ext uri="{FF2B5EF4-FFF2-40B4-BE49-F238E27FC236}">
                <a16:creationId xmlns:a16="http://schemas.microsoft.com/office/drawing/2014/main" id="{B9D61FAD-AE1F-48BF-9F55-FBCC84FE4CA2}"/>
              </a:ext>
            </a:extLst>
          </p:cNvPr>
          <p:cNvGrpSpPr/>
          <p:nvPr>
            <p:custDataLst>
              <p:tags r:id="rId19"/>
            </p:custDataLst>
          </p:nvPr>
        </p:nvGrpSpPr>
        <p:grpSpPr>
          <a:xfrm>
            <a:off x="0" y="0"/>
            <a:ext cx="12192000" cy="635000"/>
            <a:chOff x="0" y="0"/>
            <a:chExt cx="12192000" cy="635000"/>
          </a:xfrm>
        </p:grpSpPr>
        <p:sp>
          <p:nvSpPr>
            <p:cNvPr id="6" name="TitleBackground">
              <a:extLst>
                <a:ext uri="{FF2B5EF4-FFF2-40B4-BE49-F238E27FC236}">
                  <a16:creationId xmlns:a16="http://schemas.microsoft.com/office/drawing/2014/main" id="{D1D13B23-A7B6-456B-8C2F-1ADF4CB5F99C}"/>
                </a:ext>
              </a:extLst>
            </p:cNvPr>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olorBlock">
              <a:extLst>
                <a:ext uri="{FF2B5EF4-FFF2-40B4-BE49-F238E27FC236}">
                  <a16:creationId xmlns:a16="http://schemas.microsoft.com/office/drawing/2014/main" id="{87120792-92A7-4B03-ADBD-80255F02DFEB}"/>
                </a:ext>
              </a:extLst>
            </p:cNvPr>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ypeText">
              <a:extLst>
                <a:ext uri="{FF2B5EF4-FFF2-40B4-BE49-F238E27FC236}">
                  <a16:creationId xmlns:a16="http://schemas.microsoft.com/office/drawing/2014/main" id="{67501FCD-4155-4BE3-B882-98B57B77A83D}"/>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9" name="TipText">
              <a:extLst>
                <a:ext uri="{FF2B5EF4-FFF2-40B4-BE49-F238E27FC236}">
                  <a16:creationId xmlns:a16="http://schemas.microsoft.com/office/drawing/2014/main" id="{2D713F1E-2591-455B-B6CE-4D0994800390}"/>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A4874500-07C2-4145-B3C6-960FF5D13D7B}"/>
              </a:ext>
            </a:extLst>
          </p:cNvPr>
          <p:cNvPicPr>
            <a:picLocks/>
          </p:cNvPicPr>
          <p:nvPr>
            <p:custDataLst>
              <p:tags r:id="rId20"/>
            </p:custDataLst>
          </p:nvPr>
        </p:nvPicPr>
        <p:blipFill>
          <a:blip r:embed="rId3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812810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887D235-D350-48F8-ACE7-485F6941687D}"/>
              </a:ext>
            </a:extLst>
          </p:cNvPr>
          <p:cNvSpPr txBox="1"/>
          <p:nvPr>
            <p:custDataLst>
              <p:tags r:id="rId2"/>
            </p:custDataLst>
          </p:nvPr>
        </p:nvSpPr>
        <p:spPr>
          <a:xfrm>
            <a:off x="1219200" y="1264602"/>
            <a:ext cx="9120505" cy="88392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如果一个被访问的存储单元</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很快会再次被访问</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这种局部性是</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44080D0A-3C91-4735-89C9-EB899AB7B65B}"/>
              </a:ext>
            </a:extLst>
          </p:cNvPr>
          <p:cNvSpPr txBox="1"/>
          <p:nvPr>
            <p:custDataLst>
              <p:tags r:id="rId3"/>
            </p:custDataLst>
          </p:nvPr>
        </p:nvSpPr>
        <p:spPr>
          <a:xfrm>
            <a:off x="2438400" y="286369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时间局部性</a:t>
            </a:r>
          </a:p>
        </p:txBody>
      </p:sp>
      <p:sp>
        <p:nvSpPr>
          <p:cNvPr id="11" name="椭圆 10">
            <a:extLst>
              <a:ext uri="{FF2B5EF4-FFF2-40B4-BE49-F238E27FC236}">
                <a16:creationId xmlns:a16="http://schemas.microsoft.com/office/drawing/2014/main" id="{C8B5EADC-E1FD-4C6B-9B02-57885EC70694}"/>
              </a:ext>
            </a:extLst>
          </p:cNvPr>
          <p:cNvSpPr>
            <a:spLocks noChangeAspect="1"/>
          </p:cNvSpPr>
          <p:nvPr>
            <p:custDataLst>
              <p:tags r:id="rId4"/>
            </p:custDataLst>
          </p:nvPr>
        </p:nvSpPr>
        <p:spPr>
          <a:xfrm>
            <a:off x="1571625" y="28503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B2DB1A28-95F6-4A7A-8544-49E653311C35}"/>
              </a:ext>
            </a:extLst>
          </p:cNvPr>
          <p:cNvSpPr txBox="1"/>
          <p:nvPr>
            <p:custDataLst>
              <p:tags r:id="rId5"/>
            </p:custDataLst>
          </p:nvPr>
        </p:nvSpPr>
        <p:spPr>
          <a:xfrm>
            <a:off x="2438400" y="37209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空间局部性</a:t>
            </a:r>
          </a:p>
        </p:txBody>
      </p:sp>
      <p:sp>
        <p:nvSpPr>
          <p:cNvPr id="13" name="椭圆 12">
            <a:extLst>
              <a:ext uri="{FF2B5EF4-FFF2-40B4-BE49-F238E27FC236}">
                <a16:creationId xmlns:a16="http://schemas.microsoft.com/office/drawing/2014/main" id="{38D1C40C-40A3-4E0E-93F1-F590400DE0C8}"/>
              </a:ext>
            </a:extLst>
          </p:cNvPr>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1BF708C0-DBE9-4886-9129-62EB0AFD1EDB}"/>
              </a:ext>
            </a:extLst>
          </p:cNvPr>
          <p:cNvSpPr txBox="1"/>
          <p:nvPr>
            <p:custDataLst>
              <p:tags r:id="rId7"/>
            </p:custDataLst>
          </p:nvPr>
        </p:nvSpPr>
        <p:spPr>
          <a:xfrm>
            <a:off x="2438400" y="457819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数据局部性</a:t>
            </a:r>
          </a:p>
        </p:txBody>
      </p:sp>
      <p:sp>
        <p:nvSpPr>
          <p:cNvPr id="15" name="椭圆 14">
            <a:extLst>
              <a:ext uri="{FF2B5EF4-FFF2-40B4-BE49-F238E27FC236}">
                <a16:creationId xmlns:a16="http://schemas.microsoft.com/office/drawing/2014/main" id="{0A6173ED-D081-45AE-9D90-118D51ED0577}"/>
              </a:ext>
            </a:extLst>
          </p:cNvPr>
          <p:cNvSpPr>
            <a:spLocks noChangeAspect="1"/>
          </p:cNvSpPr>
          <p:nvPr>
            <p:custDataLst>
              <p:tags r:id="rId8"/>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A6B2E2E2-D668-41C0-93C9-82B38C154319}"/>
              </a:ext>
            </a:extLst>
          </p:cNvPr>
          <p:cNvSpPr txBox="1"/>
          <p:nvPr>
            <p:custDataLst>
              <p:tags r:id="rId9"/>
            </p:custDataLst>
          </p:nvPr>
        </p:nvSpPr>
        <p:spPr>
          <a:xfrm>
            <a:off x="2438400" y="5435441"/>
            <a:ext cx="1932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程序局部性</a:t>
            </a:r>
          </a:p>
        </p:txBody>
      </p:sp>
      <p:sp>
        <p:nvSpPr>
          <p:cNvPr id="17" name="椭圆 16">
            <a:extLst>
              <a:ext uri="{FF2B5EF4-FFF2-40B4-BE49-F238E27FC236}">
                <a16:creationId xmlns:a16="http://schemas.microsoft.com/office/drawing/2014/main" id="{09052884-E331-42CC-8FA9-5D676F1E66E2}"/>
              </a:ext>
            </a:extLst>
          </p:cNvPr>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矩形: 圆角 17">
            <a:extLst>
              <a:ext uri="{FF2B5EF4-FFF2-40B4-BE49-F238E27FC236}">
                <a16:creationId xmlns:a16="http://schemas.microsoft.com/office/drawing/2014/main" id="{B2B55B91-0CA3-4945-B1C4-6BE79513770D}"/>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矩形 1">
            <a:extLst>
              <a:ext uri="{FF2B5EF4-FFF2-40B4-BE49-F238E27FC236}">
                <a16:creationId xmlns:a16="http://schemas.microsoft.com/office/drawing/2014/main" id="{C14ACA0E-CDBF-43B8-BE58-58CB965391B0}"/>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3" name="文本框 22">
            <a:extLst>
              <a:ext uri="{FF2B5EF4-FFF2-40B4-BE49-F238E27FC236}">
                <a16:creationId xmlns:a16="http://schemas.microsoft.com/office/drawing/2014/main" id="{4E4974D4-C0D7-41A2-993A-07E8AB0DFFC4}"/>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4" name="文本框 23">
            <a:extLst>
              <a:ext uri="{FF2B5EF4-FFF2-40B4-BE49-F238E27FC236}">
                <a16:creationId xmlns:a16="http://schemas.microsoft.com/office/drawing/2014/main" id="{5DE2E062-BE54-454E-8186-9D1BB539661F}"/>
              </a:ext>
            </a:extLst>
          </p:cNvPr>
          <p:cNvSpPr txBox="1"/>
          <p:nvPr>
            <p:custDataLst>
              <p:tags r:id="rId14"/>
            </p:custDataLst>
          </p:nvPr>
        </p:nvSpPr>
        <p:spPr>
          <a:xfrm>
            <a:off x="12827000" y="1270000"/>
            <a:ext cx="3332480" cy="646331"/>
          </a:xfrm>
          <a:prstGeom prst="rect">
            <a:avLst/>
          </a:prstGeom>
          <a:noFill/>
        </p:spPr>
        <p:txBody>
          <a:bodyPr vert="horz" rtlCol="0" anchor="t" anchorCtr="0">
            <a:spAutoFit/>
          </a:bodyPr>
          <a:lstStyle/>
          <a:p>
            <a:r>
              <a:rPr lang="zh-CN" altLang="zh-CN" dirty="0"/>
              <a:t>短时间内重复访问，时间局部性。</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2" name="组合 21">
            <a:extLst>
              <a:ext uri="{FF2B5EF4-FFF2-40B4-BE49-F238E27FC236}">
                <a16:creationId xmlns:a16="http://schemas.microsoft.com/office/drawing/2014/main" id="{8BE4EE8D-5C76-47DC-96C9-5D5CFB7D559B}"/>
              </a:ext>
            </a:extLst>
          </p:cNvPr>
          <p:cNvGrpSpPr/>
          <p:nvPr>
            <p:custDataLst>
              <p:tags r:id="rId15"/>
            </p:custDataLst>
          </p:nvPr>
        </p:nvGrpSpPr>
        <p:grpSpPr>
          <a:xfrm>
            <a:off x="12585700" y="0"/>
            <a:ext cx="3815080" cy="647700"/>
            <a:chOff x="12585700" y="0"/>
            <a:chExt cx="3815080" cy="647700"/>
          </a:xfrm>
        </p:grpSpPr>
        <p:sp>
          <p:nvSpPr>
            <p:cNvPr id="19" name="RemarkBack">
              <a:extLst>
                <a:ext uri="{FF2B5EF4-FFF2-40B4-BE49-F238E27FC236}">
                  <a16:creationId xmlns:a16="http://schemas.microsoft.com/office/drawing/2014/main" id="{CFFD2CCB-D73E-4D06-BAAD-73A4E6129453}"/>
                </a:ext>
              </a:extLst>
            </p:cNvPr>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Block">
              <a:extLst>
                <a:ext uri="{FF2B5EF4-FFF2-40B4-BE49-F238E27FC236}">
                  <a16:creationId xmlns:a16="http://schemas.microsoft.com/office/drawing/2014/main" id="{136E029C-E163-457D-9A96-4B39FCAC8352}"/>
                </a:ext>
              </a:extLst>
            </p:cNvPr>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a:extLst>
                <a:ext uri="{FF2B5EF4-FFF2-40B4-BE49-F238E27FC236}">
                  <a16:creationId xmlns:a16="http://schemas.microsoft.com/office/drawing/2014/main" id="{272A8D96-F10A-4455-9828-7123E2399CBD}"/>
                </a:ext>
              </a:extLst>
            </p:cNvPr>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5" name="RemarkBack">
            <a:extLst>
              <a:ext uri="{FF2B5EF4-FFF2-40B4-BE49-F238E27FC236}">
                <a16:creationId xmlns:a16="http://schemas.microsoft.com/office/drawing/2014/main" id="{05E995B7-3D6B-40FD-8592-7D609FF843E4}"/>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markBlock">
            <a:extLst>
              <a:ext uri="{FF2B5EF4-FFF2-40B4-BE49-F238E27FC236}">
                <a16:creationId xmlns:a16="http://schemas.microsoft.com/office/drawing/2014/main" id="{892F7E35-3829-4226-83BF-DE118C688DED}"/>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a:extLst>
              <a:ext uri="{FF2B5EF4-FFF2-40B4-BE49-F238E27FC236}">
                <a16:creationId xmlns:a16="http://schemas.microsoft.com/office/drawing/2014/main" id="{0C9F53CA-F354-4238-8FCD-03369B0345F6}"/>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8" name="组合 7">
            <a:extLst>
              <a:ext uri="{FF2B5EF4-FFF2-40B4-BE49-F238E27FC236}">
                <a16:creationId xmlns:a16="http://schemas.microsoft.com/office/drawing/2014/main" id="{BB1E2F0D-FADC-46D6-8291-0B31C803AFDD}"/>
              </a:ext>
            </a:extLst>
          </p:cNvPr>
          <p:cNvGrpSpPr/>
          <p:nvPr>
            <p:custDataLst>
              <p:tags r:id="rId19"/>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BBA47349-3F08-45C3-8AA3-C3F8A1DDC139}"/>
                </a:ext>
              </a:extLst>
            </p:cNvPr>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a:extLst>
                <a:ext uri="{FF2B5EF4-FFF2-40B4-BE49-F238E27FC236}">
                  <a16:creationId xmlns:a16="http://schemas.microsoft.com/office/drawing/2014/main" id="{4AA2F0F5-6470-4FAD-A7AD-D8788FA13CBD}"/>
                </a:ext>
              </a:extLst>
            </p:cNvPr>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a:extLst>
                <a:ext uri="{FF2B5EF4-FFF2-40B4-BE49-F238E27FC236}">
                  <a16:creationId xmlns:a16="http://schemas.microsoft.com/office/drawing/2014/main" id="{F7B17F9B-5CC5-4A1D-8633-C68435817F96}"/>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7" name="TipText">
              <a:extLst>
                <a:ext uri="{FF2B5EF4-FFF2-40B4-BE49-F238E27FC236}">
                  <a16:creationId xmlns:a16="http://schemas.microsoft.com/office/drawing/2014/main" id="{4DE5021B-8690-46E2-A38D-CCB2AE39DA66}"/>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FFB49052-7829-44ED-A5DE-3AD48A387F70}"/>
              </a:ext>
            </a:extLst>
          </p:cNvPr>
          <p:cNvPicPr>
            <a:picLocks/>
          </p:cNvPicPr>
          <p:nvPr>
            <p:custDataLst>
              <p:tags r:id="rId20"/>
            </p:custDataLst>
          </p:nvPr>
        </p:nvPicPr>
        <p:blipFill>
          <a:blip r:embed="rId3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616551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41EB93F2-F48B-4396-B618-457A1ADFC9D8}"/>
              </a:ext>
            </a:extLst>
          </p:cNvPr>
          <p:cNvSpPr txBox="1"/>
          <p:nvPr>
            <p:custDataLst>
              <p:tags r:id="rId2"/>
            </p:custDataLst>
          </p:nvPr>
        </p:nvSpPr>
        <p:spPr>
          <a:xfrm>
            <a:off x="1219200" y="1460342"/>
            <a:ext cx="9423400"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下列关于存储系统层次结构的描述中正确的是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43350862-8105-4713-B194-6610BCD54580}"/>
              </a:ext>
            </a:extLst>
          </p:cNvPr>
          <p:cNvSpPr txBox="1"/>
          <p:nvPr>
            <p:custDataLst>
              <p:tags r:id="rId3"/>
            </p:custDataLst>
          </p:nvPr>
        </p:nvSpPr>
        <p:spPr>
          <a:xfrm>
            <a:off x="2438400" y="2876699"/>
            <a:ext cx="8504555" cy="461665"/>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存储系统层次结构由</a:t>
            </a:r>
            <a:r>
              <a:rPr lang="en-US" altLang="zh-CN"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Cache </a:t>
            </a:r>
            <a:r>
              <a:rPr lang="zh-CN" altLang="en-US" sz="24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、主存、辅助存储器三级体系构成</a:t>
            </a:r>
          </a:p>
        </p:txBody>
      </p:sp>
      <p:sp>
        <p:nvSpPr>
          <p:cNvPr id="11" name="矩形 10">
            <a:extLst>
              <a:ext uri="{FF2B5EF4-FFF2-40B4-BE49-F238E27FC236}">
                <a16:creationId xmlns:a16="http://schemas.microsoft.com/office/drawing/2014/main" id="{A131AB2C-2000-44E0-921F-FE2D2EB9FCD0}"/>
              </a:ext>
            </a:extLst>
          </p:cNvPr>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3E7CBA7A-5CE9-4CFB-BF11-26920D339848}"/>
              </a:ext>
            </a:extLst>
          </p:cNvPr>
          <p:cNvSpPr txBox="1"/>
          <p:nvPr>
            <p:custDataLst>
              <p:tags r:id="rId5"/>
            </p:custDataLst>
          </p:nvPr>
        </p:nvSpPr>
        <p:spPr>
          <a:xfrm>
            <a:off x="2438400" y="3720941"/>
            <a:ext cx="853440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存储系统层次结构缓解了主存容量不足和速度不快的问题</a:t>
            </a:r>
          </a:p>
        </p:txBody>
      </p:sp>
      <p:sp>
        <p:nvSpPr>
          <p:cNvPr id="13" name="矩形 12">
            <a:extLst>
              <a:ext uri="{FF2B5EF4-FFF2-40B4-BE49-F238E27FC236}">
                <a16:creationId xmlns:a16="http://schemas.microsoft.com/office/drawing/2014/main" id="{67E63208-1916-4D23-82E2-DA25F751F970}"/>
              </a:ext>
            </a:extLst>
          </p:cNvPr>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291DB252-D91C-4B90-BAFD-C553914D3E77}"/>
              </a:ext>
            </a:extLst>
          </p:cNvPr>
          <p:cNvSpPr txBox="1"/>
          <p:nvPr>
            <p:custDataLst>
              <p:tags r:id="rId7"/>
            </p:custDataLst>
          </p:nvPr>
        </p:nvSpPr>
        <p:spPr>
          <a:xfrm>
            <a:off x="2438400" y="4578191"/>
            <a:ext cx="68853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构建存储系统层次结构的的原理是局部性原理</a:t>
            </a:r>
          </a:p>
        </p:txBody>
      </p:sp>
      <p:sp>
        <p:nvSpPr>
          <p:cNvPr id="15" name="矩形 14">
            <a:extLst>
              <a:ext uri="{FF2B5EF4-FFF2-40B4-BE49-F238E27FC236}">
                <a16:creationId xmlns:a16="http://schemas.microsoft.com/office/drawing/2014/main" id="{98E7ACF9-6123-42A0-BA5B-ACF0DCC5CC5D}"/>
              </a:ext>
            </a:extLst>
          </p:cNvPr>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ADF1841F-C2EE-4C5A-8A64-E1F8C5AC3EC8}"/>
              </a:ext>
            </a:extLst>
          </p:cNvPr>
          <p:cNvSpPr txBox="1"/>
          <p:nvPr>
            <p:custDataLst>
              <p:tags r:id="rId9"/>
            </p:custDataLst>
          </p:nvPr>
        </p:nvSpPr>
        <p:spPr>
          <a:xfrm>
            <a:off x="2438400" y="5435441"/>
            <a:ext cx="7875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构建存储系统层次结构还有利于降低存储系统的价格</a:t>
            </a:r>
          </a:p>
        </p:txBody>
      </p:sp>
      <p:sp>
        <p:nvSpPr>
          <p:cNvPr id="17" name="矩形 16">
            <a:extLst>
              <a:ext uri="{FF2B5EF4-FFF2-40B4-BE49-F238E27FC236}">
                <a16:creationId xmlns:a16="http://schemas.microsoft.com/office/drawing/2014/main" id="{6494F86C-DC39-401E-ABAE-7513ABADABB0}"/>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矩形: 圆角 17">
            <a:extLst>
              <a:ext uri="{FF2B5EF4-FFF2-40B4-BE49-F238E27FC236}">
                <a16:creationId xmlns:a16="http://schemas.microsoft.com/office/drawing/2014/main" id="{3895473E-CD19-4BFC-AA9F-87978031840E}"/>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矩形 1">
            <a:extLst>
              <a:ext uri="{FF2B5EF4-FFF2-40B4-BE49-F238E27FC236}">
                <a16:creationId xmlns:a16="http://schemas.microsoft.com/office/drawing/2014/main" id="{427A5D94-0ACB-4395-AFD2-AA3D87BBAB83}"/>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3" name="文本框 22">
            <a:extLst>
              <a:ext uri="{FF2B5EF4-FFF2-40B4-BE49-F238E27FC236}">
                <a16:creationId xmlns:a16="http://schemas.microsoft.com/office/drawing/2014/main" id="{74CDD8B7-F42A-48E6-9220-9121C7400099}"/>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4" name="文本框 23">
            <a:extLst>
              <a:ext uri="{FF2B5EF4-FFF2-40B4-BE49-F238E27FC236}">
                <a16:creationId xmlns:a16="http://schemas.microsoft.com/office/drawing/2014/main" id="{85AF37BC-5F18-4EAE-8E58-1B05A2DF180A}"/>
              </a:ext>
            </a:extLst>
          </p:cNvPr>
          <p:cNvSpPr txBox="1"/>
          <p:nvPr>
            <p:custDataLst>
              <p:tags r:id="rId14"/>
            </p:custDataLst>
          </p:nvPr>
        </p:nvSpPr>
        <p:spPr>
          <a:xfrm>
            <a:off x="12827000" y="1270000"/>
            <a:ext cx="3332480" cy="400110"/>
          </a:xfrm>
          <a:prstGeom prst="rect">
            <a:avLst/>
          </a:prstGeom>
          <a:noFill/>
        </p:spPr>
        <p:txBody>
          <a:bodyPr vert="horz" rtlCol="0" anchor="t" anchorCtr="0">
            <a:spAutoFit/>
          </a:bodyPr>
          <a:lstStyle/>
          <a:p>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全对</a:t>
            </a:r>
          </a:p>
        </p:txBody>
      </p:sp>
      <p:grpSp>
        <p:nvGrpSpPr>
          <p:cNvPr id="22" name="组合 21">
            <a:extLst>
              <a:ext uri="{FF2B5EF4-FFF2-40B4-BE49-F238E27FC236}">
                <a16:creationId xmlns:a16="http://schemas.microsoft.com/office/drawing/2014/main" id="{5EAFE49B-B6BF-4658-802B-E935A4C03ABE}"/>
              </a:ext>
            </a:extLst>
          </p:cNvPr>
          <p:cNvGrpSpPr/>
          <p:nvPr>
            <p:custDataLst>
              <p:tags r:id="rId15"/>
            </p:custDataLst>
          </p:nvPr>
        </p:nvGrpSpPr>
        <p:grpSpPr>
          <a:xfrm>
            <a:off x="12585700" y="0"/>
            <a:ext cx="3815080" cy="647700"/>
            <a:chOff x="12585700" y="0"/>
            <a:chExt cx="3815080" cy="647700"/>
          </a:xfrm>
        </p:grpSpPr>
        <p:sp>
          <p:nvSpPr>
            <p:cNvPr id="19" name="RemarkBack">
              <a:extLst>
                <a:ext uri="{FF2B5EF4-FFF2-40B4-BE49-F238E27FC236}">
                  <a16:creationId xmlns:a16="http://schemas.microsoft.com/office/drawing/2014/main" id="{755984C2-BC07-46AB-B807-692E45E93FB5}"/>
                </a:ext>
              </a:extLst>
            </p:cNvPr>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Block">
              <a:extLst>
                <a:ext uri="{FF2B5EF4-FFF2-40B4-BE49-F238E27FC236}">
                  <a16:creationId xmlns:a16="http://schemas.microsoft.com/office/drawing/2014/main" id="{733A5A33-2F89-46BE-A1E0-C6FCA2ACBC39}"/>
                </a:ext>
              </a:extLst>
            </p:cNvPr>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a:extLst>
                <a:ext uri="{FF2B5EF4-FFF2-40B4-BE49-F238E27FC236}">
                  <a16:creationId xmlns:a16="http://schemas.microsoft.com/office/drawing/2014/main" id="{9C405B64-B286-473C-94EC-A1B8DB9B0D67}"/>
                </a:ext>
              </a:extLst>
            </p:cNvPr>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5" name="RemarkBack">
            <a:extLst>
              <a:ext uri="{FF2B5EF4-FFF2-40B4-BE49-F238E27FC236}">
                <a16:creationId xmlns:a16="http://schemas.microsoft.com/office/drawing/2014/main" id="{A41167F7-E376-4FA8-89C1-3CFB9D7D6C31}"/>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markBlock">
            <a:extLst>
              <a:ext uri="{FF2B5EF4-FFF2-40B4-BE49-F238E27FC236}">
                <a16:creationId xmlns:a16="http://schemas.microsoft.com/office/drawing/2014/main" id="{7E4F702B-E056-4F97-A6F5-286F53D1B0D9}"/>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a:extLst>
              <a:ext uri="{FF2B5EF4-FFF2-40B4-BE49-F238E27FC236}">
                <a16:creationId xmlns:a16="http://schemas.microsoft.com/office/drawing/2014/main" id="{2EC10A2D-105D-4D75-AE0D-D324B2D75BED}"/>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8" name="组合 7">
            <a:extLst>
              <a:ext uri="{FF2B5EF4-FFF2-40B4-BE49-F238E27FC236}">
                <a16:creationId xmlns:a16="http://schemas.microsoft.com/office/drawing/2014/main" id="{5E7C79E3-B95B-4762-9970-A75C5FCB4EDE}"/>
              </a:ext>
            </a:extLst>
          </p:cNvPr>
          <p:cNvGrpSpPr/>
          <p:nvPr>
            <p:custDataLst>
              <p:tags r:id="rId19"/>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7F652F99-95E1-491E-9E34-C293576D7E8C}"/>
                </a:ext>
              </a:extLst>
            </p:cNvPr>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a:extLst>
                <a:ext uri="{FF2B5EF4-FFF2-40B4-BE49-F238E27FC236}">
                  <a16:creationId xmlns:a16="http://schemas.microsoft.com/office/drawing/2014/main" id="{BFA1A111-1316-4C1A-994F-7E10B5EEA8C5}"/>
                </a:ext>
              </a:extLst>
            </p:cNvPr>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a:extLst>
                <a:ext uri="{FF2B5EF4-FFF2-40B4-BE49-F238E27FC236}">
                  <a16:creationId xmlns:a16="http://schemas.microsoft.com/office/drawing/2014/main" id="{E0EBCB08-197A-41B2-A111-2C23B1BCFEF6}"/>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7" name="TipText">
              <a:extLst>
                <a:ext uri="{FF2B5EF4-FFF2-40B4-BE49-F238E27FC236}">
                  <a16:creationId xmlns:a16="http://schemas.microsoft.com/office/drawing/2014/main" id="{00C0F0AD-B2C9-4644-9704-A0E007CEE321}"/>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CE0F99AA-8267-493F-887B-27EE42780944}"/>
              </a:ext>
            </a:extLst>
          </p:cNvPr>
          <p:cNvPicPr>
            <a:picLocks/>
          </p:cNvPicPr>
          <p:nvPr>
            <p:custDataLst>
              <p:tags r:id="rId20"/>
            </p:custDataLst>
          </p:nvPr>
        </p:nvPicPr>
        <p:blipFill>
          <a:blip r:embed="rId3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5020792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C3B6D85-D02F-4B16-9D7E-C85A85089285}"/>
              </a:ext>
            </a:extLst>
          </p:cNvPr>
          <p:cNvSpPr txBox="1"/>
          <p:nvPr>
            <p:custDataLst>
              <p:tags r:id="rId2"/>
            </p:custDataLst>
          </p:nvPr>
        </p:nvSpPr>
        <p:spPr>
          <a:xfrm>
            <a:off x="1219200" y="1460342"/>
            <a:ext cx="9563100" cy="492443"/>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下列属于加剧</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和主存之间速度差异的原因的是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E806906A-5AE9-44BB-84DF-D75F185AA917}"/>
              </a:ext>
            </a:extLst>
          </p:cNvPr>
          <p:cNvSpPr txBox="1"/>
          <p:nvPr>
            <p:custDataLst>
              <p:tags r:id="rId3"/>
            </p:custDataLst>
          </p:nvPr>
        </p:nvSpPr>
        <p:spPr>
          <a:xfrm>
            <a:off x="2438400" y="2863691"/>
            <a:ext cx="853440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由于技术与工作原理不同</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增速度明显高于主存增速率</a:t>
            </a:r>
          </a:p>
        </p:txBody>
      </p:sp>
      <p:sp>
        <p:nvSpPr>
          <p:cNvPr id="11" name="矩形 10">
            <a:extLst>
              <a:ext uri="{FF2B5EF4-FFF2-40B4-BE49-F238E27FC236}">
                <a16:creationId xmlns:a16="http://schemas.microsoft.com/office/drawing/2014/main" id="{EC5D1A38-F90F-4E4F-8B62-EBC14DB1EAEA}"/>
              </a:ext>
            </a:extLst>
          </p:cNvPr>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841ABC43-BC39-4965-8770-881328191B12}"/>
              </a:ext>
            </a:extLst>
          </p:cNvPr>
          <p:cNvSpPr txBox="1"/>
          <p:nvPr>
            <p:custDataLst>
              <p:tags r:id="rId5"/>
            </p:custDataLst>
          </p:nvPr>
        </p:nvSpPr>
        <p:spPr>
          <a:xfrm>
            <a:off x="2438400" y="3720941"/>
            <a:ext cx="5902643"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指令执行过程中</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需要多次访问主存</a:t>
            </a:r>
          </a:p>
        </p:txBody>
      </p:sp>
      <p:sp>
        <p:nvSpPr>
          <p:cNvPr id="13" name="矩形 12">
            <a:extLst>
              <a:ext uri="{FF2B5EF4-FFF2-40B4-BE49-F238E27FC236}">
                <a16:creationId xmlns:a16="http://schemas.microsoft.com/office/drawing/2014/main" id="{F3271D5A-23ED-425C-8DF1-D18E4707694E}"/>
              </a:ext>
            </a:extLst>
          </p:cNvPr>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3E16A3E6-C3B5-4D3C-BAC5-4E85E9BFF702}"/>
              </a:ext>
            </a:extLst>
          </p:cNvPr>
          <p:cNvSpPr txBox="1"/>
          <p:nvPr>
            <p:custDataLst>
              <p:tags r:id="rId7"/>
            </p:custDataLst>
          </p:nvPr>
        </p:nvSpPr>
        <p:spPr>
          <a:xfrm>
            <a:off x="2438400" y="4578191"/>
            <a:ext cx="2922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辅存容量不断增加</a:t>
            </a:r>
          </a:p>
        </p:txBody>
      </p:sp>
      <p:sp>
        <p:nvSpPr>
          <p:cNvPr id="15" name="矩形 14">
            <a:extLst>
              <a:ext uri="{FF2B5EF4-FFF2-40B4-BE49-F238E27FC236}">
                <a16:creationId xmlns:a16="http://schemas.microsoft.com/office/drawing/2014/main" id="{E66A1493-2345-4048-99D4-AD6DBD1AFA4F}"/>
              </a:ext>
            </a:extLst>
          </p:cNvPr>
          <p:cNvSpPr>
            <a:spLocks noChangeAspect="1"/>
          </p:cNvSpPr>
          <p:nvPr>
            <p:custDataLst>
              <p:tags r:id="rId8"/>
            </p:custDataLst>
          </p:nvPr>
        </p:nvSpPr>
        <p:spPr>
          <a:xfrm>
            <a:off x="15716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5CF6FB2B-AFE5-441C-A4E8-4E26F7904217}"/>
              </a:ext>
            </a:extLst>
          </p:cNvPr>
          <p:cNvSpPr txBox="1"/>
          <p:nvPr>
            <p:custDataLst>
              <p:tags r:id="rId9"/>
            </p:custDataLst>
          </p:nvPr>
        </p:nvSpPr>
        <p:spPr>
          <a:xfrm>
            <a:off x="2438400" y="5435441"/>
            <a:ext cx="2262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辅存速度太慢</a:t>
            </a:r>
          </a:p>
        </p:txBody>
      </p:sp>
      <p:sp>
        <p:nvSpPr>
          <p:cNvPr id="17" name="矩形 16">
            <a:extLst>
              <a:ext uri="{FF2B5EF4-FFF2-40B4-BE49-F238E27FC236}">
                <a16:creationId xmlns:a16="http://schemas.microsoft.com/office/drawing/2014/main" id="{F14A1D6D-303B-4479-A997-231834AFD3A7}"/>
              </a:ext>
            </a:extLst>
          </p:cNvPr>
          <p:cNvSpPr>
            <a:spLocks noChangeAspect="1"/>
          </p:cNvSpPr>
          <p:nvPr>
            <p:custDataLst>
              <p:tags r:id="rId10"/>
            </p:custDataLst>
          </p:nvPr>
        </p:nvSpPr>
        <p:spPr>
          <a:xfrm>
            <a:off x="15716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矩形: 圆角 17">
            <a:extLst>
              <a:ext uri="{FF2B5EF4-FFF2-40B4-BE49-F238E27FC236}">
                <a16:creationId xmlns:a16="http://schemas.microsoft.com/office/drawing/2014/main" id="{495DC2EE-538F-4854-9130-1BDB040D5E8B}"/>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矩形 1">
            <a:extLst>
              <a:ext uri="{FF2B5EF4-FFF2-40B4-BE49-F238E27FC236}">
                <a16:creationId xmlns:a16="http://schemas.microsoft.com/office/drawing/2014/main" id="{7778C1E1-F310-45B2-9C86-EE01556B9101}"/>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3" name="文本框 22">
            <a:extLst>
              <a:ext uri="{FF2B5EF4-FFF2-40B4-BE49-F238E27FC236}">
                <a16:creationId xmlns:a16="http://schemas.microsoft.com/office/drawing/2014/main" id="{1E32E6E6-BD36-45C1-A289-11C158960334}"/>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4" name="文本框 23">
            <a:extLst>
              <a:ext uri="{FF2B5EF4-FFF2-40B4-BE49-F238E27FC236}">
                <a16:creationId xmlns:a16="http://schemas.microsoft.com/office/drawing/2014/main" id="{80AF31C1-C672-4797-A29A-782B296E370A}"/>
              </a:ext>
            </a:extLst>
          </p:cNvPr>
          <p:cNvSpPr txBox="1"/>
          <p:nvPr>
            <p:custDataLst>
              <p:tags r:id="rId14"/>
            </p:custDataLst>
          </p:nvPr>
        </p:nvSpPr>
        <p:spPr>
          <a:xfrm>
            <a:off x="12827000" y="1270000"/>
            <a:ext cx="3332480" cy="1631216"/>
          </a:xfrm>
          <a:prstGeom prst="rect">
            <a:avLst/>
          </a:prstGeom>
          <a:noFill/>
        </p:spPr>
        <p:txBody>
          <a:bodyPr vert="horz" rtlCol="0" anchor="t" anchorCtr="0">
            <a:sp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正确</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读指令、读数据、写回数据等操作，多次访问。</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无关</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与辅存无关，问的是主存</a:t>
            </a:r>
          </a:p>
        </p:txBody>
      </p:sp>
      <p:grpSp>
        <p:nvGrpSpPr>
          <p:cNvPr id="22" name="组合 21">
            <a:extLst>
              <a:ext uri="{FF2B5EF4-FFF2-40B4-BE49-F238E27FC236}">
                <a16:creationId xmlns:a16="http://schemas.microsoft.com/office/drawing/2014/main" id="{AA9C2AF7-1B52-406B-9959-44C0A1AD49CF}"/>
              </a:ext>
            </a:extLst>
          </p:cNvPr>
          <p:cNvGrpSpPr/>
          <p:nvPr>
            <p:custDataLst>
              <p:tags r:id="rId15"/>
            </p:custDataLst>
          </p:nvPr>
        </p:nvGrpSpPr>
        <p:grpSpPr>
          <a:xfrm>
            <a:off x="12585700" y="0"/>
            <a:ext cx="3815080" cy="647700"/>
            <a:chOff x="12585700" y="0"/>
            <a:chExt cx="3815080" cy="647700"/>
          </a:xfrm>
        </p:grpSpPr>
        <p:sp>
          <p:nvSpPr>
            <p:cNvPr id="19" name="RemarkBack">
              <a:extLst>
                <a:ext uri="{FF2B5EF4-FFF2-40B4-BE49-F238E27FC236}">
                  <a16:creationId xmlns:a16="http://schemas.microsoft.com/office/drawing/2014/main" id="{22EC683A-6F43-4F83-8726-BCA1EDB420BE}"/>
                </a:ext>
              </a:extLst>
            </p:cNvPr>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Block">
              <a:extLst>
                <a:ext uri="{FF2B5EF4-FFF2-40B4-BE49-F238E27FC236}">
                  <a16:creationId xmlns:a16="http://schemas.microsoft.com/office/drawing/2014/main" id="{5B385F96-3D04-4ED5-A7CF-0D97BD525CEE}"/>
                </a:ext>
              </a:extLst>
            </p:cNvPr>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a:extLst>
                <a:ext uri="{FF2B5EF4-FFF2-40B4-BE49-F238E27FC236}">
                  <a16:creationId xmlns:a16="http://schemas.microsoft.com/office/drawing/2014/main" id="{809CB470-F452-4917-A751-85A2DD02CCC5}"/>
                </a:ext>
              </a:extLst>
            </p:cNvPr>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5" name="RemarkBack">
            <a:extLst>
              <a:ext uri="{FF2B5EF4-FFF2-40B4-BE49-F238E27FC236}">
                <a16:creationId xmlns:a16="http://schemas.microsoft.com/office/drawing/2014/main" id="{E5B770AB-36BD-4704-B69C-65D03461B11C}"/>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markBlock">
            <a:extLst>
              <a:ext uri="{FF2B5EF4-FFF2-40B4-BE49-F238E27FC236}">
                <a16:creationId xmlns:a16="http://schemas.microsoft.com/office/drawing/2014/main" id="{4D51F111-E772-477E-8A8D-56567586BAD2}"/>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a:extLst>
              <a:ext uri="{FF2B5EF4-FFF2-40B4-BE49-F238E27FC236}">
                <a16:creationId xmlns:a16="http://schemas.microsoft.com/office/drawing/2014/main" id="{CCEE589E-2848-4577-A179-5DCBDC97F5A8}"/>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8" name="组合 7">
            <a:extLst>
              <a:ext uri="{FF2B5EF4-FFF2-40B4-BE49-F238E27FC236}">
                <a16:creationId xmlns:a16="http://schemas.microsoft.com/office/drawing/2014/main" id="{52863D77-CBDE-4C65-9295-48F8FC2BA4AA}"/>
              </a:ext>
            </a:extLst>
          </p:cNvPr>
          <p:cNvGrpSpPr/>
          <p:nvPr>
            <p:custDataLst>
              <p:tags r:id="rId19"/>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46C1C517-D37F-490C-8914-F5963AA9819C}"/>
                </a:ext>
              </a:extLst>
            </p:cNvPr>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a:extLst>
                <a:ext uri="{FF2B5EF4-FFF2-40B4-BE49-F238E27FC236}">
                  <a16:creationId xmlns:a16="http://schemas.microsoft.com/office/drawing/2014/main" id="{32A692D5-4A97-4DBA-A295-DD5D512EE1D3}"/>
                </a:ext>
              </a:extLst>
            </p:cNvPr>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a:extLst>
                <a:ext uri="{FF2B5EF4-FFF2-40B4-BE49-F238E27FC236}">
                  <a16:creationId xmlns:a16="http://schemas.microsoft.com/office/drawing/2014/main" id="{E940E4E9-2F21-4F3D-AE56-B18FB2706CD3}"/>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7" name="TipText">
              <a:extLst>
                <a:ext uri="{FF2B5EF4-FFF2-40B4-BE49-F238E27FC236}">
                  <a16:creationId xmlns:a16="http://schemas.microsoft.com/office/drawing/2014/main" id="{F7F07C37-734D-466C-97A1-3295DCF86D55}"/>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3DF29378-D087-4276-94D5-D9E316361DC1}"/>
              </a:ext>
            </a:extLst>
          </p:cNvPr>
          <p:cNvPicPr>
            <a:picLocks/>
          </p:cNvPicPr>
          <p:nvPr>
            <p:custDataLst>
              <p:tags r:id="rId20"/>
            </p:custDataLst>
          </p:nvPr>
        </p:nvPicPr>
        <p:blipFill>
          <a:blip r:embed="rId3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897479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2252EB7-E06A-498A-AE9C-6CEDBAE9AC7C}"/>
              </a:ext>
            </a:extLst>
          </p:cNvPr>
          <p:cNvSpPr txBox="1"/>
          <p:nvPr>
            <p:custDataLst>
              <p:tags r:id="rId2"/>
            </p:custDataLst>
          </p:nvPr>
        </p:nvSpPr>
        <p:spPr>
          <a:xfrm>
            <a:off x="1219200" y="1462723"/>
            <a:ext cx="6920230"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下列关于局部性的描述中正确的是 </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文本框 9">
            <a:extLst>
              <a:ext uri="{FF2B5EF4-FFF2-40B4-BE49-F238E27FC236}">
                <a16:creationId xmlns:a16="http://schemas.microsoft.com/office/drawing/2014/main" id="{B64BAF4A-465C-45D0-8BC0-9377A9244307}"/>
              </a:ext>
            </a:extLst>
          </p:cNvPr>
          <p:cNvSpPr txBox="1"/>
          <p:nvPr>
            <p:custDataLst>
              <p:tags r:id="rId3"/>
            </p:custDataLst>
          </p:nvPr>
        </p:nvSpPr>
        <p:spPr>
          <a:xfrm>
            <a:off x="2438400" y="2863691"/>
            <a:ext cx="55645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局部性包括时间局部行和空间局部性</a:t>
            </a:r>
          </a:p>
        </p:txBody>
      </p:sp>
      <p:sp>
        <p:nvSpPr>
          <p:cNvPr id="11" name="矩形 10">
            <a:extLst>
              <a:ext uri="{FF2B5EF4-FFF2-40B4-BE49-F238E27FC236}">
                <a16:creationId xmlns:a16="http://schemas.microsoft.com/office/drawing/2014/main" id="{6B966F5A-D1AB-4E00-B026-98A484D114DB}"/>
              </a:ext>
            </a:extLst>
          </p:cNvPr>
          <p:cNvSpPr>
            <a:spLocks noChangeAspect="1"/>
          </p:cNvSpPr>
          <p:nvPr>
            <p:custDataLst>
              <p:tags r:id="rId4"/>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文本框 11">
            <a:extLst>
              <a:ext uri="{FF2B5EF4-FFF2-40B4-BE49-F238E27FC236}">
                <a16:creationId xmlns:a16="http://schemas.microsoft.com/office/drawing/2014/main" id="{5E234A78-114C-41C2-B564-12E9E48D7705}"/>
              </a:ext>
            </a:extLst>
          </p:cNvPr>
          <p:cNvSpPr txBox="1"/>
          <p:nvPr>
            <p:custDataLst>
              <p:tags r:id="rId5"/>
            </p:custDataLst>
          </p:nvPr>
        </p:nvSpPr>
        <p:spPr>
          <a:xfrm>
            <a:off x="2438400" y="3720941"/>
            <a:ext cx="65551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局部性是保证存储系统层次结构高效的基础</a:t>
            </a:r>
          </a:p>
        </p:txBody>
      </p:sp>
      <p:sp>
        <p:nvSpPr>
          <p:cNvPr id="13" name="矩形 12">
            <a:extLst>
              <a:ext uri="{FF2B5EF4-FFF2-40B4-BE49-F238E27FC236}">
                <a16:creationId xmlns:a16="http://schemas.microsoft.com/office/drawing/2014/main" id="{622C4219-8227-4371-9E68-3CF53815494A}"/>
              </a:ext>
            </a:extLst>
          </p:cNvPr>
          <p:cNvSpPr>
            <a:spLocks noChangeAspect="1"/>
          </p:cNvSpPr>
          <p:nvPr>
            <p:custDataLst>
              <p:tags r:id="rId6"/>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文本框 13">
            <a:extLst>
              <a:ext uri="{FF2B5EF4-FFF2-40B4-BE49-F238E27FC236}">
                <a16:creationId xmlns:a16="http://schemas.microsoft.com/office/drawing/2014/main" id="{AB65E476-B2B1-4AED-A4F1-611E65085480}"/>
              </a:ext>
            </a:extLst>
          </p:cNvPr>
          <p:cNvSpPr txBox="1"/>
          <p:nvPr>
            <p:custDataLst>
              <p:tags r:id="rId7"/>
            </p:custDataLst>
          </p:nvPr>
        </p:nvSpPr>
        <p:spPr>
          <a:xfrm>
            <a:off x="2438400" y="4578191"/>
            <a:ext cx="4573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顺序程序结构具有空间局部性</a:t>
            </a:r>
          </a:p>
        </p:txBody>
      </p:sp>
      <p:sp>
        <p:nvSpPr>
          <p:cNvPr id="15" name="矩形 14">
            <a:extLst>
              <a:ext uri="{FF2B5EF4-FFF2-40B4-BE49-F238E27FC236}">
                <a16:creationId xmlns:a16="http://schemas.microsoft.com/office/drawing/2014/main" id="{0EDABDCB-FC8A-446F-879A-7C34F30FE9E7}"/>
              </a:ext>
            </a:extLst>
          </p:cNvPr>
          <p:cNvSpPr>
            <a:spLocks noChangeAspect="1"/>
          </p:cNvSpPr>
          <p:nvPr>
            <p:custDataLst>
              <p:tags r:id="rId8"/>
            </p:custDataLst>
          </p:nvPr>
        </p:nvSpPr>
        <p:spPr>
          <a:xfrm>
            <a:off x="15716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文本框 15">
            <a:extLst>
              <a:ext uri="{FF2B5EF4-FFF2-40B4-BE49-F238E27FC236}">
                <a16:creationId xmlns:a16="http://schemas.microsoft.com/office/drawing/2014/main" id="{C0D30DEC-EB79-4B42-B941-600401F86309}"/>
              </a:ext>
            </a:extLst>
          </p:cNvPr>
          <p:cNvSpPr txBox="1"/>
          <p:nvPr>
            <p:custDataLst>
              <p:tags r:id="rId9"/>
            </p:custDataLst>
          </p:nvPr>
        </p:nvSpPr>
        <p:spPr>
          <a:xfrm>
            <a:off x="2438400" y="5435441"/>
            <a:ext cx="4573905" cy="487680"/>
          </a:xfrm>
          <a:prstGeom prst="rect">
            <a:avLst/>
          </a:prstGeom>
          <a:noFill/>
          <a:ln w="12700">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14:hiddenLine>
            </a:ext>
          </a:extLst>
        </p:spPr>
        <p:txBody>
          <a:bodyPr vert="horz" wrap="square" rtlCol="0" anchor="ctr">
            <a:sp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循环程序结构具有时间局部性</a:t>
            </a:r>
          </a:p>
        </p:txBody>
      </p:sp>
      <p:sp>
        <p:nvSpPr>
          <p:cNvPr id="17" name="矩形 16">
            <a:extLst>
              <a:ext uri="{FF2B5EF4-FFF2-40B4-BE49-F238E27FC236}">
                <a16:creationId xmlns:a16="http://schemas.microsoft.com/office/drawing/2014/main" id="{1A406E95-C3A6-4DB3-8051-BE0AF42DCE4D}"/>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矩形: 圆角 17">
            <a:extLst>
              <a:ext uri="{FF2B5EF4-FFF2-40B4-BE49-F238E27FC236}">
                <a16:creationId xmlns:a16="http://schemas.microsoft.com/office/drawing/2014/main" id="{AB2120C1-8C42-44B1-87FA-9F932526E651}"/>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 name="矩形 1">
            <a:extLst>
              <a:ext uri="{FF2B5EF4-FFF2-40B4-BE49-F238E27FC236}">
                <a16:creationId xmlns:a16="http://schemas.microsoft.com/office/drawing/2014/main" id="{3433DEC4-0F11-4309-976D-2F4617833255}"/>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3" name="文本框 22">
            <a:extLst>
              <a:ext uri="{FF2B5EF4-FFF2-40B4-BE49-F238E27FC236}">
                <a16:creationId xmlns:a16="http://schemas.microsoft.com/office/drawing/2014/main" id="{478E426C-8F3D-41B1-BF7C-FF9C2AC606AA}"/>
              </a:ext>
            </a:extLst>
          </p:cNvPr>
          <p:cNvSpPr txBox="1"/>
          <p:nvPr>
            <p:custDataLst>
              <p:tags r:id="rId13"/>
            </p:custDataLst>
          </p:nvPr>
        </p:nvSpPr>
        <p:spPr>
          <a:xfrm>
            <a:off x="12661900" y="6326832"/>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4" name="文本框 23">
            <a:extLst>
              <a:ext uri="{FF2B5EF4-FFF2-40B4-BE49-F238E27FC236}">
                <a16:creationId xmlns:a16="http://schemas.microsoft.com/office/drawing/2014/main" id="{8C3C8483-C67A-4E87-928A-A4D01A3015F9}"/>
              </a:ext>
            </a:extLst>
          </p:cNvPr>
          <p:cNvSpPr txBox="1"/>
          <p:nvPr>
            <p:custDataLst>
              <p:tags r:id="rId14"/>
            </p:custDataLst>
          </p:nvPr>
        </p:nvSpPr>
        <p:spPr>
          <a:xfrm>
            <a:off x="12827000" y="1270000"/>
            <a:ext cx="3332480" cy="3170099"/>
          </a:xfrm>
          <a:prstGeom prst="rect">
            <a:avLst/>
          </a:prstGeom>
          <a:noFill/>
        </p:spPr>
        <p:txBody>
          <a:bodyPr vert="horz" rtlCol="0" anchor="t" anchorCtr="0">
            <a:spAutoFit/>
          </a:bodyPr>
          <a:lstStyle/>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ABCD</a:t>
            </a: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定义</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利用局部性原理构建了层次存储，效率高。</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连续存放，无跳转，所以具有空间局部性。</a:t>
            </a:r>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endPar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en-US" altLang="zh-CN"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 </a:t>
            </a:r>
            <a:r>
              <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循环会在短时间内连续被调用，所以具有时间局部性。</a:t>
            </a:r>
          </a:p>
        </p:txBody>
      </p:sp>
      <p:grpSp>
        <p:nvGrpSpPr>
          <p:cNvPr id="22" name="组合 21">
            <a:extLst>
              <a:ext uri="{FF2B5EF4-FFF2-40B4-BE49-F238E27FC236}">
                <a16:creationId xmlns:a16="http://schemas.microsoft.com/office/drawing/2014/main" id="{42C0D832-540F-4E54-ACFA-191B5B9B0BD0}"/>
              </a:ext>
            </a:extLst>
          </p:cNvPr>
          <p:cNvGrpSpPr/>
          <p:nvPr>
            <p:custDataLst>
              <p:tags r:id="rId15"/>
            </p:custDataLst>
          </p:nvPr>
        </p:nvGrpSpPr>
        <p:grpSpPr>
          <a:xfrm>
            <a:off x="12585700" y="0"/>
            <a:ext cx="3815080" cy="647700"/>
            <a:chOff x="12585700" y="0"/>
            <a:chExt cx="3815080" cy="647700"/>
          </a:xfrm>
        </p:grpSpPr>
        <p:sp>
          <p:nvSpPr>
            <p:cNvPr id="19" name="RemarkBack">
              <a:extLst>
                <a:ext uri="{FF2B5EF4-FFF2-40B4-BE49-F238E27FC236}">
                  <a16:creationId xmlns:a16="http://schemas.microsoft.com/office/drawing/2014/main" id="{7B8602D8-361D-4879-B33B-7B8D3BDA0FAC}"/>
                </a:ext>
              </a:extLst>
            </p:cNvPr>
            <p:cNvSpPr/>
            <p:nvPr>
              <p:custDataLst>
                <p:tags r:id="rId25"/>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Block">
              <a:extLst>
                <a:ext uri="{FF2B5EF4-FFF2-40B4-BE49-F238E27FC236}">
                  <a16:creationId xmlns:a16="http://schemas.microsoft.com/office/drawing/2014/main" id="{01FFE62F-BFF0-4B98-8EF9-5B277F2BFE79}"/>
                </a:ext>
              </a:extLst>
            </p:cNvPr>
            <p:cNvSpPr/>
            <p:nvPr>
              <p:custDataLst>
                <p:tags r:id="rId26"/>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markTitleText">
              <a:extLst>
                <a:ext uri="{FF2B5EF4-FFF2-40B4-BE49-F238E27FC236}">
                  <a16:creationId xmlns:a16="http://schemas.microsoft.com/office/drawing/2014/main" id="{CD2D3E2C-B9A0-4E92-9483-8216C8641DD5}"/>
                </a:ext>
              </a:extLst>
            </p:cNvPr>
            <p:cNvSpPr txBox="1"/>
            <p:nvPr>
              <p:custDataLst>
                <p:tags r:id="rId27"/>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5" name="RemarkBack">
            <a:extLst>
              <a:ext uri="{FF2B5EF4-FFF2-40B4-BE49-F238E27FC236}">
                <a16:creationId xmlns:a16="http://schemas.microsoft.com/office/drawing/2014/main" id="{CB039D53-1BAC-418A-A869-1DF9AC6F0A4A}"/>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RemarkBlock">
            <a:extLst>
              <a:ext uri="{FF2B5EF4-FFF2-40B4-BE49-F238E27FC236}">
                <a16:creationId xmlns:a16="http://schemas.microsoft.com/office/drawing/2014/main" id="{437615B5-F3E7-4822-8F26-DECC111CBACF}"/>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TitleText">
            <a:extLst>
              <a:ext uri="{FF2B5EF4-FFF2-40B4-BE49-F238E27FC236}">
                <a16:creationId xmlns:a16="http://schemas.microsoft.com/office/drawing/2014/main" id="{D60B1A85-5CB4-4FD2-9189-9D700877D6CF}"/>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8" name="组合 7">
            <a:extLst>
              <a:ext uri="{FF2B5EF4-FFF2-40B4-BE49-F238E27FC236}">
                <a16:creationId xmlns:a16="http://schemas.microsoft.com/office/drawing/2014/main" id="{4C4831CD-1E30-4C94-A94D-4D4959C376F1}"/>
              </a:ext>
            </a:extLst>
          </p:cNvPr>
          <p:cNvGrpSpPr/>
          <p:nvPr>
            <p:custDataLst>
              <p:tags r:id="rId19"/>
            </p:custDataLst>
          </p:nvPr>
        </p:nvGrpSpPr>
        <p:grpSpPr>
          <a:xfrm>
            <a:off x="0" y="0"/>
            <a:ext cx="12192000" cy="635000"/>
            <a:chOff x="0" y="0"/>
            <a:chExt cx="12192000" cy="635000"/>
          </a:xfrm>
        </p:grpSpPr>
        <p:sp>
          <p:nvSpPr>
            <p:cNvPr id="4" name="TitleBackground">
              <a:extLst>
                <a:ext uri="{FF2B5EF4-FFF2-40B4-BE49-F238E27FC236}">
                  <a16:creationId xmlns:a16="http://schemas.microsoft.com/office/drawing/2014/main" id="{AA1A7E8C-3D0C-4D8D-B782-C48DD8DA95BD}"/>
                </a:ext>
              </a:extLst>
            </p:cNvPr>
            <p:cNvSpPr/>
            <p:nvPr>
              <p:custDataLst>
                <p:tags r:id="rId21"/>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ColorBlock">
              <a:extLst>
                <a:ext uri="{FF2B5EF4-FFF2-40B4-BE49-F238E27FC236}">
                  <a16:creationId xmlns:a16="http://schemas.microsoft.com/office/drawing/2014/main" id="{75E0ACBE-0C18-414B-997A-E93D4A32F4BA}"/>
                </a:ext>
              </a:extLst>
            </p:cNvPr>
            <p:cNvSpPr/>
            <p:nvPr>
              <p:custDataLst>
                <p:tags r:id="rId22"/>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ypeText">
              <a:extLst>
                <a:ext uri="{FF2B5EF4-FFF2-40B4-BE49-F238E27FC236}">
                  <a16:creationId xmlns:a16="http://schemas.microsoft.com/office/drawing/2014/main" id="{0876DACE-D05C-4CC8-9B03-4CAB4998C660}"/>
                </a:ext>
              </a:extLst>
            </p:cNvPr>
            <p:cNvSpPr txBox="1"/>
            <p:nvPr>
              <p:custDataLst>
                <p:tags r:id="rId23"/>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7" name="TipText">
              <a:extLst>
                <a:ext uri="{FF2B5EF4-FFF2-40B4-BE49-F238E27FC236}">
                  <a16:creationId xmlns:a16="http://schemas.microsoft.com/office/drawing/2014/main" id="{0BE1DB33-9387-433B-9343-9B54B021EEDA}"/>
                </a:ext>
              </a:extLst>
            </p:cNvPr>
            <p:cNvSpPr txBox="1"/>
            <p:nvPr>
              <p:custDataLst>
                <p:tags r:id="rId24"/>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a:extLst>
              <a:ext uri="{FF2B5EF4-FFF2-40B4-BE49-F238E27FC236}">
                <a16:creationId xmlns:a16="http://schemas.microsoft.com/office/drawing/2014/main" id="{13DC90D3-956D-45F2-BD18-983FDA0886BE}"/>
              </a:ext>
            </a:extLst>
          </p:cNvPr>
          <p:cNvPicPr>
            <a:picLocks/>
          </p:cNvPicPr>
          <p:nvPr>
            <p:custDataLst>
              <p:tags r:id="rId20"/>
            </p:custDataLst>
          </p:nvPr>
        </p:nvPicPr>
        <p:blipFill>
          <a:blip r:embed="rId3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683654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9AF7A-20B3-49DE-8362-4B942F3CAEEB}"/>
              </a:ext>
            </a:extLst>
          </p:cNvPr>
          <p:cNvSpPr>
            <a:spLocks noGrp="1"/>
          </p:cNvSpPr>
          <p:nvPr>
            <p:ph type="title"/>
          </p:nvPr>
        </p:nvSpPr>
        <p:spPr>
          <a:xfrm>
            <a:off x="2835562" y="185606"/>
            <a:ext cx="6520875" cy="1024984"/>
          </a:xfrm>
        </p:spPr>
        <p:txBody>
          <a:bodyPr>
            <a:normAutofit/>
          </a:bodyPr>
          <a:lstStyle/>
          <a:p>
            <a:pPr algn="ctr"/>
            <a:r>
              <a:rPr lang="zh-CN" altLang="en-US" sz="4000" dirty="0"/>
              <a:t>本节重点</a:t>
            </a:r>
          </a:p>
        </p:txBody>
      </p:sp>
      <p:sp>
        <p:nvSpPr>
          <p:cNvPr id="4" name="AutoShape 19">
            <a:extLst>
              <a:ext uri="{FF2B5EF4-FFF2-40B4-BE49-F238E27FC236}">
                <a16:creationId xmlns:a16="http://schemas.microsoft.com/office/drawing/2014/main" id="{44686490-EAC8-4F83-9BD7-777D50DF6FF5}"/>
              </a:ext>
            </a:extLst>
          </p:cNvPr>
          <p:cNvSpPr>
            <a:spLocks noChangeArrowheads="1"/>
          </p:cNvSpPr>
          <p:nvPr/>
        </p:nvSpPr>
        <p:spPr bwMode="auto">
          <a:xfrm>
            <a:off x="2125441" y="2739750"/>
            <a:ext cx="1214438"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2</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AutoShape 19">
            <a:extLst>
              <a:ext uri="{FF2B5EF4-FFF2-40B4-BE49-F238E27FC236}">
                <a16:creationId xmlns:a16="http://schemas.microsoft.com/office/drawing/2014/main" id="{5943AE18-E2CF-4DE6-BAA7-237B0B14D495}"/>
              </a:ext>
            </a:extLst>
          </p:cNvPr>
          <p:cNvSpPr>
            <a:spLocks noChangeArrowheads="1"/>
          </p:cNvSpPr>
          <p:nvPr/>
        </p:nvSpPr>
        <p:spPr bwMode="auto">
          <a:xfrm>
            <a:off x="2125441" y="3835200"/>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3</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矩形 5">
            <a:extLst>
              <a:ext uri="{FF2B5EF4-FFF2-40B4-BE49-F238E27FC236}">
                <a16:creationId xmlns:a16="http://schemas.microsoft.com/office/drawing/2014/main" id="{260DF7BB-9D6B-4F7C-A58B-FDC63C2BDD1A}"/>
              </a:ext>
            </a:extLst>
          </p:cNvPr>
          <p:cNvSpPr/>
          <p:nvPr/>
        </p:nvSpPr>
        <p:spPr>
          <a:xfrm>
            <a:off x="3664723" y="1630710"/>
            <a:ext cx="6520875"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半导体存储器的分类及特点</a:t>
            </a:r>
          </a:p>
        </p:txBody>
      </p:sp>
      <p:sp>
        <p:nvSpPr>
          <p:cNvPr id="7" name="矩形 3">
            <a:extLst>
              <a:ext uri="{FF2B5EF4-FFF2-40B4-BE49-F238E27FC236}">
                <a16:creationId xmlns:a16="http://schemas.microsoft.com/office/drawing/2014/main" id="{812C2C48-8E1C-4676-9FAE-0F9C65B3A482}"/>
              </a:ext>
            </a:extLst>
          </p:cNvPr>
          <p:cNvSpPr/>
          <p:nvPr/>
        </p:nvSpPr>
        <p:spPr>
          <a:xfrm>
            <a:off x="3664723" y="2638822"/>
            <a:ext cx="6520875"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主存中的数据组织（重点）</a:t>
            </a:r>
          </a:p>
        </p:txBody>
      </p:sp>
      <p:sp>
        <p:nvSpPr>
          <p:cNvPr id="8" name="矩形 3">
            <a:extLst>
              <a:ext uri="{FF2B5EF4-FFF2-40B4-BE49-F238E27FC236}">
                <a16:creationId xmlns:a16="http://schemas.microsoft.com/office/drawing/2014/main" id="{A8B30F84-9C7A-4040-9BE9-5EF2E4BC1F53}"/>
              </a:ext>
            </a:extLst>
          </p:cNvPr>
          <p:cNvSpPr/>
          <p:nvPr/>
        </p:nvSpPr>
        <p:spPr>
          <a:xfrm>
            <a:off x="3664723" y="3718942"/>
            <a:ext cx="6520875"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存储系统的层次结构</a:t>
            </a:r>
          </a:p>
        </p:txBody>
      </p:sp>
      <p:sp>
        <p:nvSpPr>
          <p:cNvPr id="9" name="AutoShape 19">
            <a:extLst>
              <a:ext uri="{FF2B5EF4-FFF2-40B4-BE49-F238E27FC236}">
                <a16:creationId xmlns:a16="http://schemas.microsoft.com/office/drawing/2014/main" id="{C76559F2-BB70-42BB-9E8F-9C3E955371CB}"/>
              </a:ext>
            </a:extLst>
          </p:cNvPr>
          <p:cNvSpPr>
            <a:spLocks noChangeArrowheads="1"/>
          </p:cNvSpPr>
          <p:nvPr/>
        </p:nvSpPr>
        <p:spPr bwMode="auto">
          <a:xfrm>
            <a:off x="2120702" y="1731638"/>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wrap="square"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1</a:t>
            </a:r>
            <a:endParaRPr lang="zh-CN" altLang="en-US" sz="2800" kern="0" dirty="0">
              <a:solidFill>
                <a:sysClr val="windowText" lastClr="000000"/>
              </a:solidFill>
            </a:endParaRPr>
          </a:p>
        </p:txBody>
      </p:sp>
      <p:sp>
        <p:nvSpPr>
          <p:cNvPr id="10" name="AutoShape 19">
            <a:extLst>
              <a:ext uri="{FF2B5EF4-FFF2-40B4-BE49-F238E27FC236}">
                <a16:creationId xmlns:a16="http://schemas.microsoft.com/office/drawing/2014/main" id="{3E998DAA-AFF9-4810-A39A-D8542CBC8E26}"/>
              </a:ext>
            </a:extLst>
          </p:cNvPr>
          <p:cNvSpPr>
            <a:spLocks noChangeArrowheads="1"/>
          </p:cNvSpPr>
          <p:nvPr/>
        </p:nvSpPr>
        <p:spPr bwMode="auto">
          <a:xfrm>
            <a:off x="2120702" y="4843312"/>
            <a:ext cx="1214342" cy="430887"/>
          </a:xfrm>
          <a:prstGeom prst="homePlate">
            <a:avLst>
              <a:gd name="adj" fmla="val 36508"/>
            </a:avLst>
          </a:prstGeom>
          <a:solidFill>
            <a:srgbClr val="FFBF09"/>
          </a:solidFill>
          <a:ln w="6350">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lIns="0" tIns="0" rIns="0" bIns="0" anchor="ctr">
            <a:spAutoFit/>
          </a:bodyPr>
          <a:lstStyle/>
          <a:p>
            <a:pPr algn="ctr" fontAlgn="auto">
              <a:spcBef>
                <a:spcPts val="0"/>
              </a:spcBef>
              <a:spcAft>
                <a:spcPts val="0"/>
              </a:spcAft>
              <a:defRPr/>
            </a:pPr>
            <a:r>
              <a:rPr lang="en-US" altLang="zh-CN"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4</a:t>
            </a:r>
            <a:endParaRPr lang="zh-CN" altLang="en-US" sz="2800" b="1" kern="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1" name="矩形 3">
            <a:extLst>
              <a:ext uri="{FF2B5EF4-FFF2-40B4-BE49-F238E27FC236}">
                <a16:creationId xmlns:a16="http://schemas.microsoft.com/office/drawing/2014/main" id="{E31509D2-2FC7-4B61-BE1D-2AC5A9EA4B60}"/>
              </a:ext>
            </a:extLst>
          </p:cNvPr>
          <p:cNvSpPr/>
          <p:nvPr/>
        </p:nvSpPr>
        <p:spPr>
          <a:xfrm>
            <a:off x="3659984" y="4787134"/>
            <a:ext cx="6525614" cy="660000"/>
          </a:xfrm>
          <a:prstGeom prst="rect">
            <a:avLst/>
          </a:prstGeom>
          <a:solidFill>
            <a:srgbClr val="00B050"/>
          </a:solidFill>
          <a:ln>
            <a:solidFill>
              <a:schemeClr val="bg1">
                <a:lumMod val="75000"/>
              </a:schemeClr>
            </a:solidFill>
          </a:ln>
          <a:effectLst>
            <a:innerShdw blurRad="63500" dist="50800" dir="2700000">
              <a:prstClr val="black">
                <a:alpha val="50000"/>
              </a:prstClr>
            </a:innerShdw>
          </a:effectLst>
        </p:spPr>
        <p:style>
          <a:lnRef idx="3">
            <a:schemeClr val="lt1"/>
          </a:lnRef>
          <a:fillRef idx="1">
            <a:schemeClr val="accent1"/>
          </a:fillRef>
          <a:effectRef idx="1">
            <a:schemeClr val="accent1"/>
          </a:effectRef>
          <a:fontRef idx="minor">
            <a:schemeClr val="lt1"/>
          </a:fontRef>
        </p:style>
        <p:txBody>
          <a:bodyPr anchor="ctr"/>
          <a:lstStyle/>
          <a:p>
            <a:pPr>
              <a:defRPr/>
            </a:pPr>
            <a:r>
              <a:rPr lang="zh-CN" altLang="en-US" sz="3200" b="1" dirty="0">
                <a:ln>
                  <a:solidFill>
                    <a:prstClr val="white"/>
                  </a:solidFill>
                </a:ln>
                <a:solidFill>
                  <a:prstClr val="white"/>
                </a:solidFill>
                <a:effectLst>
                  <a:outerShdw blurRad="50800" dist="38100" dir="2700000" algn="tl" rotWithShape="0">
                    <a:prstClr val="black">
                      <a:alpha val="40000"/>
                    </a:prstClr>
                  </a:outerShdw>
                </a:effectLst>
                <a:latin typeface="宋体" panose="02010600030101010101" pitchFamily="2" charset="-122"/>
                <a:ea typeface="宋体" panose="02010600030101010101" pitchFamily="2" charset="-122"/>
              </a:rPr>
              <a:t>本节不考大题</a:t>
            </a:r>
          </a:p>
        </p:txBody>
      </p:sp>
    </p:spTree>
    <p:extLst>
      <p:ext uri="{BB962C8B-B14F-4D97-AF65-F5344CB8AC3E}">
        <p14:creationId xmlns:p14="http://schemas.microsoft.com/office/powerpoint/2010/main" val="42016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C474CE-7120-456F-BCAF-A24E770769AA}"/>
              </a:ext>
            </a:extLst>
          </p:cNvPr>
          <p:cNvSpPr>
            <a:spLocks noGrp="1"/>
          </p:cNvSpPr>
          <p:nvPr>
            <p:ph type="title"/>
          </p:nvPr>
        </p:nvSpPr>
        <p:spPr/>
        <p:txBody>
          <a:bodyPr/>
          <a:lstStyle/>
          <a:p>
            <a:r>
              <a:rPr lang="en-US" altLang="zh-CN" dirty="0"/>
              <a:t>4.1</a:t>
            </a:r>
            <a:r>
              <a:rPr lang="zh-CN" altLang="en-US" dirty="0"/>
              <a:t>节知识点总结</a:t>
            </a:r>
          </a:p>
        </p:txBody>
      </p:sp>
      <p:pic>
        <p:nvPicPr>
          <p:cNvPr id="9" name="图片 8">
            <a:extLst>
              <a:ext uri="{FF2B5EF4-FFF2-40B4-BE49-F238E27FC236}">
                <a16:creationId xmlns:a16="http://schemas.microsoft.com/office/drawing/2014/main" id="{12100C2B-4DB5-490F-9587-F1788FA0F532}"/>
              </a:ext>
            </a:extLst>
          </p:cNvPr>
          <p:cNvPicPr>
            <a:picLocks noChangeAspect="1"/>
          </p:cNvPicPr>
          <p:nvPr/>
        </p:nvPicPr>
        <p:blipFill>
          <a:blip r:embed="rId2"/>
          <a:stretch>
            <a:fillRect/>
          </a:stretch>
        </p:blipFill>
        <p:spPr>
          <a:xfrm>
            <a:off x="2376487" y="788110"/>
            <a:ext cx="7815263" cy="5842048"/>
          </a:xfrm>
          <a:prstGeom prst="rect">
            <a:avLst/>
          </a:prstGeom>
        </p:spPr>
      </p:pic>
    </p:spTree>
    <p:extLst>
      <p:ext uri="{BB962C8B-B14F-4D97-AF65-F5344CB8AC3E}">
        <p14:creationId xmlns:p14="http://schemas.microsoft.com/office/powerpoint/2010/main" val="3967739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F5B5E-89BF-4E21-9D9A-320E050D6BDC}"/>
              </a:ext>
            </a:extLst>
          </p:cNvPr>
          <p:cNvSpPr>
            <a:spLocks noGrp="1"/>
          </p:cNvSpPr>
          <p:nvPr>
            <p:ph type="title"/>
          </p:nvPr>
        </p:nvSpPr>
        <p:spPr/>
        <p:txBody>
          <a:bodyPr/>
          <a:lstStyle/>
          <a:p>
            <a:r>
              <a:rPr lang="zh-CN" altLang="en-US" dirty="0"/>
              <a:t>预习任务</a:t>
            </a:r>
          </a:p>
        </p:txBody>
      </p:sp>
      <p:sp>
        <p:nvSpPr>
          <p:cNvPr id="3" name="内容占位符 2">
            <a:extLst>
              <a:ext uri="{FF2B5EF4-FFF2-40B4-BE49-F238E27FC236}">
                <a16:creationId xmlns:a16="http://schemas.microsoft.com/office/drawing/2014/main" id="{3ECE86F3-9ACC-4D74-B5B2-313EA9353A7D}"/>
              </a:ext>
            </a:extLst>
          </p:cNvPr>
          <p:cNvSpPr>
            <a:spLocks noGrp="1"/>
          </p:cNvSpPr>
          <p:nvPr>
            <p:ph idx="1"/>
          </p:nvPr>
        </p:nvSpPr>
        <p:spPr/>
        <p:txBody>
          <a:bodyPr/>
          <a:lstStyle/>
          <a:p>
            <a:r>
              <a:rPr lang="zh-CN" altLang="en-US" dirty="0"/>
              <a:t>预习</a:t>
            </a:r>
            <a:r>
              <a:rPr lang="en-US" altLang="zh-CN" dirty="0"/>
              <a:t>SPOC</a:t>
            </a:r>
            <a:r>
              <a:rPr lang="zh-CN" altLang="en-US" dirty="0"/>
              <a:t>课程：</a:t>
            </a:r>
            <a:endParaRPr lang="en-US" altLang="zh-CN" dirty="0"/>
          </a:p>
          <a:p>
            <a:pPr marL="800100" indent="-457200">
              <a:buFont typeface="Wingdings" panose="05000000000000000000" pitchFamily="2" charset="2"/>
              <a:buChar char="p"/>
            </a:pPr>
            <a:r>
              <a:rPr lang="en-US" altLang="zh-CN" dirty="0"/>
              <a:t>4.3</a:t>
            </a:r>
            <a:r>
              <a:rPr lang="zh-CN" altLang="en-US" dirty="0"/>
              <a:t>节静态存储器工作原理  对应教材</a:t>
            </a:r>
            <a:r>
              <a:rPr lang="en-US" altLang="zh-CN" dirty="0"/>
              <a:t>4.2.1</a:t>
            </a:r>
          </a:p>
          <a:p>
            <a:pPr marL="800100" indent="-457200">
              <a:buFont typeface="Wingdings" panose="05000000000000000000" pitchFamily="2" charset="2"/>
              <a:buChar char="p"/>
            </a:pPr>
            <a:r>
              <a:rPr lang="en-US" altLang="zh-CN" dirty="0"/>
              <a:t>4.4</a:t>
            </a:r>
            <a:r>
              <a:rPr lang="zh-CN" altLang="en-US" dirty="0"/>
              <a:t>节动态存储器工作原理  对应教材</a:t>
            </a:r>
            <a:r>
              <a:rPr lang="en-US" altLang="zh-CN" dirty="0"/>
              <a:t>4.2.2</a:t>
            </a:r>
            <a:endParaRPr lang="zh-CN" altLang="en-US" dirty="0"/>
          </a:p>
        </p:txBody>
      </p:sp>
    </p:spTree>
    <p:extLst>
      <p:ext uri="{BB962C8B-B14F-4D97-AF65-F5344CB8AC3E}">
        <p14:creationId xmlns:p14="http://schemas.microsoft.com/office/powerpoint/2010/main" val="339865050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98A32CCD-A7D3-4969-AC7A-C66B9CF73685}"/>
              </a:ext>
            </a:extLst>
          </p:cNvPr>
          <p:cNvPicPr>
            <a:picLocks noChangeAspect="1"/>
          </p:cNvPicPr>
          <p:nvPr/>
        </p:nvPicPr>
        <p:blipFill>
          <a:blip r:embed="rId4"/>
          <a:stretch>
            <a:fillRect/>
          </a:stretch>
        </p:blipFill>
        <p:spPr>
          <a:xfrm>
            <a:off x="675915" y="4805783"/>
            <a:ext cx="7139015" cy="1516250"/>
          </a:xfrm>
          <a:prstGeom prst="rect">
            <a:avLst/>
          </a:prstGeom>
        </p:spPr>
      </p:pic>
      <p:sp>
        <p:nvSpPr>
          <p:cNvPr id="5" name="标题 6">
            <a:extLst>
              <a:ext uri="{FF2B5EF4-FFF2-40B4-BE49-F238E27FC236}">
                <a16:creationId xmlns:a16="http://schemas.microsoft.com/office/drawing/2014/main" id="{98412105-7B32-4045-BF1F-FB35E8E9DDE3}"/>
              </a:ext>
            </a:extLst>
          </p:cNvPr>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extLst>
      <p:ext uri="{BB962C8B-B14F-4D97-AF65-F5344CB8AC3E}">
        <p14:creationId xmlns:p14="http://schemas.microsoft.com/office/powerpoint/2010/main" val="85725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4.1 </a:t>
            </a:r>
            <a:r>
              <a:rPr lang="zh-CN" altLang="en-US" dirty="0"/>
              <a:t>存储器概述</a:t>
            </a:r>
          </a:p>
        </p:txBody>
      </p:sp>
      <p:sp>
        <p:nvSpPr>
          <p:cNvPr id="3" name="内容占位符 2"/>
          <p:cNvSpPr>
            <a:spLocks noGrp="1"/>
          </p:cNvSpPr>
          <p:nvPr>
            <p:ph idx="1"/>
          </p:nvPr>
        </p:nvSpPr>
        <p:spPr/>
        <p:txBody>
          <a:bodyPr/>
          <a:lstStyle/>
          <a:p>
            <a:r>
              <a:rPr lang="zh-CN" altLang="en-US" b="1" dirty="0">
                <a:solidFill>
                  <a:srgbClr val="C00000"/>
                </a:solidFill>
              </a:rPr>
              <a:t>存储器分类</a:t>
            </a:r>
          </a:p>
          <a:p>
            <a:r>
              <a:rPr lang="zh-CN" altLang="en-US" dirty="0"/>
              <a:t>主存的主要技术指标</a:t>
            </a:r>
            <a:endParaRPr lang="en-US" altLang="zh-CN" dirty="0"/>
          </a:p>
          <a:p>
            <a:r>
              <a:rPr lang="zh-CN" altLang="en-US" dirty="0"/>
              <a:t>主存中的数据组织</a:t>
            </a:r>
            <a:endParaRPr lang="en-US" altLang="zh-CN" dirty="0"/>
          </a:p>
          <a:p>
            <a:r>
              <a:rPr lang="zh-CN" altLang="en-US" dirty="0"/>
              <a:t>存储系统层次结构</a:t>
            </a:r>
          </a:p>
          <a:p>
            <a:endParaRPr lang="zh-CN" altLang="en-US" dirty="0"/>
          </a:p>
        </p:txBody>
      </p:sp>
    </p:spTree>
    <p:extLst>
      <p:ext uri="{BB962C8B-B14F-4D97-AF65-F5344CB8AC3E}">
        <p14:creationId xmlns:p14="http://schemas.microsoft.com/office/powerpoint/2010/main" val="22815008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存储器分类</a:t>
            </a:r>
          </a:p>
        </p:txBody>
      </p:sp>
      <p:sp>
        <p:nvSpPr>
          <p:cNvPr id="3" name="内容占位符 2"/>
          <p:cNvSpPr>
            <a:spLocks noGrp="1"/>
          </p:cNvSpPr>
          <p:nvPr>
            <p:ph idx="1"/>
          </p:nvPr>
        </p:nvSpPr>
        <p:spPr/>
        <p:txBody>
          <a:bodyPr/>
          <a:lstStyle/>
          <a:p>
            <a:r>
              <a:rPr lang="zh-CN" altLang="en-US" dirty="0">
                <a:latin typeface="华文新魏" pitchFamily="2" charset="-122"/>
              </a:rPr>
              <a:t>按存储介质分</a:t>
            </a:r>
          </a:p>
          <a:p>
            <a:r>
              <a:rPr lang="zh-CN" altLang="en-US" dirty="0">
                <a:latin typeface="华文新魏" pitchFamily="2" charset="-122"/>
              </a:rPr>
              <a:t>按存取方式分</a:t>
            </a:r>
          </a:p>
          <a:p>
            <a:r>
              <a:rPr lang="zh-CN" altLang="en-US" dirty="0">
                <a:latin typeface="华文新魏" pitchFamily="2" charset="-122"/>
              </a:rPr>
              <a:t>按读写功能分</a:t>
            </a:r>
          </a:p>
          <a:p>
            <a:r>
              <a:rPr lang="zh-CN" altLang="en-US" dirty="0">
                <a:latin typeface="华文新魏" pitchFamily="2" charset="-122"/>
              </a:rPr>
              <a:t>按信息的可保存性分</a:t>
            </a:r>
          </a:p>
          <a:p>
            <a:r>
              <a:rPr lang="zh-CN" altLang="en-US" dirty="0">
                <a:latin typeface="华文新魏" pitchFamily="2" charset="-122"/>
              </a:rPr>
              <a:t>按在计算机系统中的作用分</a:t>
            </a:r>
            <a:endParaRPr lang="zh-CN" altLang="en-US" dirty="0"/>
          </a:p>
          <a:p>
            <a:endParaRPr lang="zh-CN" altLang="en-US" dirty="0"/>
          </a:p>
        </p:txBody>
      </p:sp>
    </p:spTree>
    <p:extLst>
      <p:ext uri="{BB962C8B-B14F-4D97-AF65-F5344CB8AC3E}">
        <p14:creationId xmlns:p14="http://schemas.microsoft.com/office/powerpoint/2010/main" val="304632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按存储介质分</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半导体存储器</a:t>
            </a:r>
          </a:p>
          <a:p>
            <a:pPr lvl="1"/>
            <a:r>
              <a:rPr lang="zh-CN" altLang="en-US" sz="2000" dirty="0"/>
              <a:t>双极型存储器  </a:t>
            </a:r>
            <a:r>
              <a:rPr lang="en-US" altLang="zh-CN" sz="2000" dirty="0"/>
              <a:t>MOS</a:t>
            </a:r>
            <a:r>
              <a:rPr lang="zh-CN" altLang="en-US" sz="2000" dirty="0"/>
              <a:t>存储器  </a:t>
            </a:r>
          </a:p>
          <a:p>
            <a:pPr lvl="1"/>
            <a:r>
              <a:rPr lang="zh-CN" altLang="en-US" sz="2000" dirty="0"/>
              <a:t>速度快、功耗低</a:t>
            </a:r>
          </a:p>
          <a:p>
            <a:r>
              <a:rPr lang="zh-CN" altLang="en-US" dirty="0"/>
              <a:t>磁存储器</a:t>
            </a:r>
          </a:p>
          <a:p>
            <a:pPr lvl="1"/>
            <a:r>
              <a:rPr lang="zh-CN" altLang="en-US" sz="2000" dirty="0"/>
              <a:t>磁芯、磁带、磁盘   </a:t>
            </a:r>
          </a:p>
          <a:p>
            <a:pPr lvl="1"/>
            <a:r>
              <a:rPr lang="zh-CN" altLang="en-US" sz="2000" dirty="0"/>
              <a:t>容量大，速度慢、体积大</a:t>
            </a:r>
          </a:p>
          <a:p>
            <a:r>
              <a:rPr lang="zh-CN" altLang="en-US" dirty="0"/>
              <a:t>激光存储器</a:t>
            </a:r>
          </a:p>
          <a:p>
            <a:pPr lvl="1"/>
            <a:r>
              <a:rPr lang="en-US" altLang="zh-CN" sz="2000" dirty="0"/>
              <a:t>CD-ROM  CD-RW  CD-R  </a:t>
            </a:r>
          </a:p>
          <a:p>
            <a:pPr lvl="1"/>
            <a:r>
              <a:rPr lang="en-US" altLang="zh-CN" sz="2000" dirty="0"/>
              <a:t>DVD-ROM  DVD-RW  DVD-R</a:t>
            </a:r>
          </a:p>
          <a:p>
            <a:pPr lvl="1"/>
            <a:r>
              <a:rPr lang="zh-CN" altLang="en-US" sz="2000" dirty="0"/>
              <a:t>便于携带，廉价，易于保存</a:t>
            </a:r>
            <a:endParaRPr lang="zh-CN" altLang="en-US" sz="2400" dirty="0"/>
          </a:p>
        </p:txBody>
      </p:sp>
    </p:spTree>
    <p:extLst>
      <p:ext uri="{BB962C8B-B14F-4D97-AF65-F5344CB8AC3E}">
        <p14:creationId xmlns:p14="http://schemas.microsoft.com/office/powerpoint/2010/main" val="1515670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按存取方式分</a:t>
            </a:r>
            <a:endParaRPr lang="zh-CN" altLang="en-US" dirty="0"/>
          </a:p>
        </p:txBody>
      </p:sp>
      <p:sp>
        <p:nvSpPr>
          <p:cNvPr id="3" name="内容占位符 2"/>
          <p:cNvSpPr>
            <a:spLocks noGrp="1"/>
          </p:cNvSpPr>
          <p:nvPr>
            <p:ph idx="1"/>
          </p:nvPr>
        </p:nvSpPr>
        <p:spPr/>
        <p:txBody>
          <a:bodyPr/>
          <a:lstStyle/>
          <a:p>
            <a:r>
              <a:rPr lang="zh-CN" altLang="en-US" dirty="0"/>
              <a:t>随机存储器</a:t>
            </a:r>
          </a:p>
          <a:p>
            <a:pPr lvl="1"/>
            <a:r>
              <a:rPr lang="zh-CN" altLang="en-US" sz="2400" dirty="0"/>
              <a:t>存取时间与物理位置无关</a:t>
            </a:r>
          </a:p>
          <a:p>
            <a:pPr lvl="1"/>
            <a:r>
              <a:rPr lang="zh-CN" altLang="en-US" sz="2400" dirty="0"/>
              <a:t>磁芯、半导体存储器</a:t>
            </a:r>
          </a:p>
          <a:p>
            <a:r>
              <a:rPr lang="zh-CN" altLang="en-US" dirty="0"/>
              <a:t>顺序存储器</a:t>
            </a:r>
          </a:p>
          <a:p>
            <a:pPr lvl="1"/>
            <a:r>
              <a:rPr lang="zh-CN" altLang="en-US" sz="2400" dirty="0"/>
              <a:t>存取时间与物理位置有关</a:t>
            </a:r>
          </a:p>
          <a:p>
            <a:pPr lvl="1"/>
            <a:r>
              <a:rPr lang="zh-CN" altLang="en-US" sz="2400" dirty="0"/>
              <a:t>磁盘、磁带、激光存储器</a:t>
            </a:r>
          </a:p>
          <a:p>
            <a:endParaRPr lang="zh-CN" altLang="en-US" dirty="0"/>
          </a:p>
          <a:p>
            <a:endParaRPr lang="zh-CN" altLang="en-US" dirty="0"/>
          </a:p>
        </p:txBody>
      </p:sp>
    </p:spTree>
    <p:extLst>
      <p:ext uri="{BB962C8B-B14F-4D97-AF65-F5344CB8AC3E}">
        <p14:creationId xmlns:p14="http://schemas.microsoft.com/office/powerpoint/2010/main" val="296967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按读</a:t>
            </a:r>
            <a:r>
              <a:rPr lang="en-US" altLang="zh-CN" dirty="0">
                <a:latin typeface="华文新魏" pitchFamily="2" charset="-122"/>
              </a:rPr>
              <a:t>/</a:t>
            </a:r>
            <a:r>
              <a:rPr lang="zh-CN" altLang="en-US" dirty="0">
                <a:latin typeface="华文新魏" pitchFamily="2" charset="-122"/>
              </a:rPr>
              <a:t>写功能分</a:t>
            </a:r>
            <a:endParaRPr lang="zh-CN" altLang="en-US" dirty="0"/>
          </a:p>
        </p:txBody>
      </p:sp>
      <p:sp>
        <p:nvSpPr>
          <p:cNvPr id="3" name="内容占位符 2"/>
          <p:cNvSpPr>
            <a:spLocks noGrp="1"/>
          </p:cNvSpPr>
          <p:nvPr>
            <p:ph idx="1"/>
          </p:nvPr>
        </p:nvSpPr>
        <p:spPr/>
        <p:txBody>
          <a:bodyPr/>
          <a:lstStyle/>
          <a:p>
            <a:r>
              <a:rPr lang="zh-CN" altLang="en-US" sz="2800" dirty="0"/>
              <a:t>只读存储器 </a:t>
            </a:r>
            <a:r>
              <a:rPr lang="en-US" altLang="zh-CN" sz="2800" dirty="0"/>
              <a:t>(ROM)</a:t>
            </a:r>
          </a:p>
          <a:p>
            <a:pPr lvl="1"/>
            <a:r>
              <a:rPr lang="zh-CN" altLang="en-US" sz="2400" dirty="0"/>
              <a:t>存储器内容是预置的，固定的，无法改写</a:t>
            </a:r>
          </a:p>
          <a:p>
            <a:r>
              <a:rPr lang="zh-CN" altLang="en-US" sz="2800" dirty="0"/>
              <a:t>读</a:t>
            </a:r>
            <a:r>
              <a:rPr lang="en-US" altLang="zh-CN" sz="2800" dirty="0"/>
              <a:t>/</a:t>
            </a:r>
            <a:r>
              <a:rPr lang="zh-CN" altLang="en-US" sz="2800" dirty="0"/>
              <a:t>写存储器</a:t>
            </a:r>
          </a:p>
          <a:p>
            <a:pPr lvl="1"/>
            <a:r>
              <a:rPr lang="zh-CN" altLang="en-US" sz="2400" dirty="0"/>
              <a:t>既能读出也能写入的存储器</a:t>
            </a:r>
          </a:p>
          <a:p>
            <a:pPr lvl="1"/>
            <a:r>
              <a:rPr lang="zh-CN" altLang="en-US" sz="2400" dirty="0"/>
              <a:t>随机存储器</a:t>
            </a:r>
            <a:r>
              <a:rPr lang="en-US" altLang="zh-CN" sz="2400" dirty="0"/>
              <a:t>RAM</a:t>
            </a:r>
            <a:endParaRPr lang="zh-CN" altLang="en-US" sz="2400" dirty="0"/>
          </a:p>
          <a:p>
            <a:endParaRPr lang="zh-CN" altLang="en-US" dirty="0">
              <a:solidFill>
                <a:schemeClr val="accent2"/>
              </a:solidFill>
            </a:endParaRPr>
          </a:p>
          <a:p>
            <a:endParaRPr lang="zh-CN" altLang="en-US" dirty="0"/>
          </a:p>
        </p:txBody>
      </p:sp>
    </p:spTree>
    <p:extLst>
      <p:ext uri="{BB962C8B-B14F-4D97-AF65-F5344CB8AC3E}">
        <p14:creationId xmlns:p14="http://schemas.microsoft.com/office/powerpoint/2010/main" val="832240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华文新魏" pitchFamily="2" charset="-122"/>
              </a:rPr>
              <a:t>按信息的可保存性分</a:t>
            </a:r>
            <a:endParaRPr lang="zh-CN" altLang="en-US" dirty="0"/>
          </a:p>
        </p:txBody>
      </p:sp>
      <p:sp>
        <p:nvSpPr>
          <p:cNvPr id="3" name="内容占位符 2"/>
          <p:cNvSpPr>
            <a:spLocks noGrp="1"/>
          </p:cNvSpPr>
          <p:nvPr>
            <p:ph idx="1"/>
          </p:nvPr>
        </p:nvSpPr>
        <p:spPr/>
        <p:txBody>
          <a:bodyPr/>
          <a:lstStyle/>
          <a:p>
            <a:r>
              <a:rPr lang="zh-CN" altLang="en-US" dirty="0"/>
              <a:t>易失性存储器 </a:t>
            </a:r>
            <a:r>
              <a:rPr lang="en-US" altLang="zh-CN" sz="2500" i="1" dirty="0">
                <a:solidFill>
                  <a:srgbClr val="0000FF"/>
                </a:solidFill>
              </a:rPr>
              <a:t>Volatile Memories</a:t>
            </a:r>
          </a:p>
          <a:p>
            <a:pPr lvl="1"/>
            <a:r>
              <a:rPr lang="zh-CN" altLang="en-US" sz="2400" dirty="0"/>
              <a:t>断电后信息消失</a:t>
            </a:r>
          </a:p>
          <a:p>
            <a:pPr lvl="1"/>
            <a:r>
              <a:rPr lang="en-US" altLang="zh-CN" sz="2400" dirty="0"/>
              <a:t>SRAM</a:t>
            </a:r>
          </a:p>
          <a:p>
            <a:pPr lvl="1"/>
            <a:r>
              <a:rPr lang="en-US" altLang="zh-CN" sz="2400" dirty="0"/>
              <a:t>DRAM</a:t>
            </a:r>
          </a:p>
          <a:p>
            <a:r>
              <a:rPr lang="zh-CN" altLang="en-US" dirty="0"/>
              <a:t>非易失性存储器</a:t>
            </a:r>
            <a:r>
              <a:rPr lang="en-US" altLang="zh-CN" sz="2500" i="1" dirty="0">
                <a:solidFill>
                  <a:srgbClr val="0000FF"/>
                </a:solidFill>
              </a:rPr>
              <a:t>Non-Volatile Memories</a:t>
            </a:r>
          </a:p>
          <a:p>
            <a:pPr lvl="1"/>
            <a:r>
              <a:rPr lang="zh-CN" altLang="en-US" sz="2400" dirty="0"/>
              <a:t>断电后仍能保存信息</a:t>
            </a:r>
          </a:p>
          <a:p>
            <a:pPr lvl="1"/>
            <a:r>
              <a:rPr lang="zh-CN" altLang="en-US" sz="2400" dirty="0"/>
              <a:t>磁存储器、激光存储器、</a:t>
            </a:r>
            <a:r>
              <a:rPr lang="en-US" altLang="zh-CN" sz="2400" dirty="0"/>
              <a:t>NVRAM</a:t>
            </a:r>
          </a:p>
          <a:p>
            <a:endParaRPr lang="zh-CN" altLang="en-US" dirty="0"/>
          </a:p>
        </p:txBody>
      </p:sp>
    </p:spTree>
    <p:extLst>
      <p:ext uri="{BB962C8B-B14F-4D97-AF65-F5344CB8AC3E}">
        <p14:creationId xmlns:p14="http://schemas.microsoft.com/office/powerpoint/2010/main" val="30176648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0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0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18.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HASREMARK" val="True"/>
  <p:tag name="PROBLEMREMARK" val="A是定义；D必须是字节整数倍。B错，与存储器设计有关，不随数据类型变化而变化。C错，原理同B，对于一个确定的存储系统，存储字长不变。"/>
  <p:tag name="PROBLEMSCORE" val="10.0"/>
</p:tagLst>
</file>

<file path=ppt/tags/tag1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3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3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3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1.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42.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2.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HASREMARK" val="True"/>
  <p:tag name="PROBLEMREMARK" val="FFFF C001H是本数据的第二个单元，按小端则存56H，按大端则存34H。12H和78H都不会存在这个单元。"/>
  <p:tag name="PROBLEMSCORE" val="10.0"/>
</p:tagLst>
</file>

<file path=ppt/tags/tag1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HASREMARK" val="True"/>
  <p:tag name="PROBLEMREMARK" val="j占据2个字节，因此地址是2的倍数，二进制地址的最低位永远是0，地址肯定是偶数，十进制表示0、2、4、6、8、10、12、14，mod8可能是A和C。"/>
  <p:tag name="PROBLEMSCORE" val="10.0"/>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6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6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6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7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75.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7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86.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10.0"/>
  <p:tag name="PROBLEMREMARK" val="A正确&#10;冯诺依曼结构是统一存放。"/>
</p:tagLst>
</file>

<file path=ppt/tags/tag1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97.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98.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9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0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0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0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0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0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1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13.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REMARK" val="短时间内重复访问，时间局部性。"/>
  <p:tag name="PROBLEMSCORE" val="10.0"/>
</p:tagLst>
</file>

<file path=ppt/tags/tag21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2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4.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25.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26.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2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2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3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3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0.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HASREMARK" val="True"/>
  <p:tag name="PROBLEMREMARK" val="全对"/>
  <p:tag name="PROBLEMSCORE" val="10.0"/>
</p:tagLst>
</file>

<file path=ppt/tags/tag2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4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4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51.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5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5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67.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HASREMARK" val="True"/>
  <p:tag name="PROBLEMSCORE" val="10.0"/>
  <p:tag name="PROBLEMREMARK" val="A 正确&#10;B 读指令、读数据、写回数据等操作，多次访问。&#10;C 无关&#10;D 与辅存无关，问的是主存"/>
</p:tagLst>
</file>

<file path=ppt/tags/tag26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7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78.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279.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2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8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8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2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294.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HASREMARK" val="True"/>
  <p:tag name="PROBLEMSCORE" val="10.0"/>
  <p:tag name="PROBLEMREMARK" val="ABCD&#10;A 定义&#10;B 利用局部性原理构建了层次存储，效率高。&#10;&#10;C 连续存放，无跳转，所以具有空间局部性。&#10;&#10;D 循环会在短时间内连续被调用，所以具有时间局部性。"/>
</p:tagLst>
</file>

<file path=ppt/tags/tag29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9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0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0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30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0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0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0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0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0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1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2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3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9.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0.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xml><?xml version="1.0" encoding="utf-8"?>
<p:tagLst xmlns:a="http://schemas.openxmlformats.org/drawingml/2006/main" xmlns:r="http://schemas.openxmlformats.org/officeDocument/2006/relationships" xmlns:p="http://schemas.openxmlformats.org/presentationml/2006/main">
  <p:tag name="TIMING" val="|2.1|13.8|32.9|9.2|8|9|7.5|12.7|12|62.4|12.7|34.8"/>
</p:tagLst>
</file>

<file path=ppt/tags/tag50.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HASREMARK" val="True"/>
  <p:tag name="PROBLEMREMARK" val="j占据1个字节，因此地址连续的，低四位从0-F，十进制表示0-15，mod8可能是ABCD。"/>
  <p:tag name="PROBLEMSCORE" val="10.0"/>
</p:tagLst>
</file>

<file path=ppt/tags/tag5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6.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60.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6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2.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63.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6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6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6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73.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74.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4.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HASREMARK" val="True"/>
  <p:tag name="PROBLEMREMARK" val="小端是先存数据低位（LSB），大端先存数据高位（MSB）。注意：永远是从低地址开始存数据，然后地址增加。或者这样理解，大端：高位作为数据地址；小端：低位作为数据地址；"/>
  <p:tag name="PROBLEMSCORE" val="10.0"/>
</p:tagLst>
</file>

<file path=ppt/tags/tag8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94.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9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9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9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11959</TotalTime>
  <Words>4635</Words>
  <Application>Microsoft Office PowerPoint</Application>
  <PresentationFormat>宽屏</PresentationFormat>
  <Paragraphs>589</Paragraphs>
  <Slides>39</Slides>
  <Notes>31</Notes>
  <HiddenSlides>0</HiddenSlides>
  <MMClips>0</MMClips>
  <ScaleCrop>false</ScaleCrop>
  <HeadingPairs>
    <vt:vector size="6" baseType="variant">
      <vt:variant>
        <vt:lpstr>已用的字体</vt:lpstr>
      </vt:variant>
      <vt:variant>
        <vt:i4>18</vt:i4>
      </vt:variant>
      <vt:variant>
        <vt:lpstr>主题</vt:lpstr>
      </vt:variant>
      <vt:variant>
        <vt:i4>7</vt:i4>
      </vt:variant>
      <vt:variant>
        <vt:lpstr>幻灯片标题</vt:lpstr>
      </vt:variant>
      <vt:variant>
        <vt:i4>39</vt:i4>
      </vt:variant>
    </vt:vector>
  </HeadingPairs>
  <TitlesOfParts>
    <vt:vector size="64" baseType="lpstr">
      <vt:lpstr>Arial</vt:lpstr>
      <vt:lpstr>宋体</vt:lpstr>
      <vt:lpstr>等线</vt:lpstr>
      <vt:lpstr>Tahoma</vt:lpstr>
      <vt:lpstr>华文行楷</vt:lpstr>
      <vt:lpstr>Algerian</vt:lpstr>
      <vt:lpstr>Courier New</vt:lpstr>
      <vt:lpstr>Calibri</vt:lpstr>
      <vt:lpstr>Consolas</vt:lpstr>
      <vt:lpstr>Wingdings</vt:lpstr>
      <vt:lpstr>微软雅黑</vt:lpstr>
      <vt:lpstr>华文楷体</vt:lpstr>
      <vt:lpstr>微软雅黑</vt:lpstr>
      <vt:lpstr>华文新魏</vt:lpstr>
      <vt:lpstr>黑体</vt:lpstr>
      <vt:lpstr>义启小楷书</vt:lpstr>
      <vt:lpstr>Times New Roman</vt:lpstr>
      <vt:lpstr>Segoe UI</vt:lpstr>
      <vt:lpstr>Office 主题​​</vt:lpstr>
      <vt:lpstr>1_nordridesign</vt:lpstr>
      <vt:lpstr>2_nordridesign</vt:lpstr>
      <vt:lpstr>自定义设计方案</vt:lpstr>
      <vt:lpstr>Office 主题</vt:lpstr>
      <vt:lpstr>3_nordridesign</vt:lpstr>
      <vt:lpstr>4_nordridesign</vt:lpstr>
      <vt:lpstr>PowerPoint 演示文稿</vt:lpstr>
      <vt:lpstr>本章主要内容</vt:lpstr>
      <vt:lpstr>花样繁多的存储器</vt:lpstr>
      <vt:lpstr>4.1 存储器概述</vt:lpstr>
      <vt:lpstr>存储器分类</vt:lpstr>
      <vt:lpstr>按存储介质分</vt:lpstr>
      <vt:lpstr>按存取方式分</vt:lpstr>
      <vt:lpstr>按读/写功能分</vt:lpstr>
      <vt:lpstr>按信息的可保存性分</vt:lpstr>
      <vt:lpstr>按在计算机系统中的作用分</vt:lpstr>
      <vt:lpstr>4.1.2存储系统主要技术指标</vt:lpstr>
      <vt:lpstr>4.1.3 主存中的数据组织</vt:lpstr>
      <vt:lpstr>4.1.3 主存中的数据组织</vt:lpstr>
      <vt:lpstr>4.1.3 主存中的数据组织</vt:lpstr>
      <vt:lpstr>4.1.3 主存中的数据组织</vt:lpstr>
      <vt:lpstr>4.1.3 主存中的数据组织</vt:lpstr>
      <vt:lpstr>4.1.3 主存中的数据组织</vt:lpstr>
      <vt:lpstr>4.1.3 主存中的数据组织</vt:lpstr>
      <vt:lpstr>PowerPoint 演示文稿</vt:lpstr>
      <vt:lpstr>PowerPoint 演示文稿</vt:lpstr>
      <vt:lpstr>PowerPoint 演示文稿</vt:lpstr>
      <vt:lpstr>PowerPoint 演示文稿</vt:lpstr>
      <vt:lpstr>PowerPoint 演示文稿</vt:lpstr>
      <vt:lpstr>PowerPoint 演示文稿</vt:lpstr>
      <vt:lpstr>4.1.4 存储系统的层次结构</vt:lpstr>
      <vt:lpstr>4.1.4 存储系统的层次结构</vt:lpstr>
      <vt:lpstr>4.1.4 存储系统的层次结构</vt:lpstr>
      <vt:lpstr>4.1.4 存储系统的层次结构</vt:lpstr>
      <vt:lpstr>4.1.4 存储系统的层次结构</vt:lpstr>
      <vt:lpstr>4.1.4 存储系统的层次结构</vt:lpstr>
      <vt:lpstr>PowerPoint 演示文稿</vt:lpstr>
      <vt:lpstr>PowerPoint 演示文稿</vt:lpstr>
      <vt:lpstr>PowerPoint 演示文稿</vt:lpstr>
      <vt:lpstr>PowerPoint 演示文稿</vt:lpstr>
      <vt:lpstr>PowerPoint 演示文稿</vt:lpstr>
      <vt:lpstr>本节重点</vt:lpstr>
      <vt:lpstr>4.1节知识点总结</vt:lpstr>
      <vt:lpstr>预习任务</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Administrator</cp:lastModifiedBy>
  <cp:revision>2024</cp:revision>
  <cp:lastPrinted>2019-09-24T12:30:12Z</cp:lastPrinted>
  <dcterms:created xsi:type="dcterms:W3CDTF">2018-05-09T10:41:00Z</dcterms:created>
  <dcterms:modified xsi:type="dcterms:W3CDTF">2021-04-08T05:34:35Z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